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304" r:id="rId2"/>
    <p:sldId id="281" r:id="rId3"/>
    <p:sldId id="282" r:id="rId4"/>
    <p:sldId id="283" r:id="rId5"/>
    <p:sldId id="284" r:id="rId6"/>
    <p:sldId id="305" r:id="rId7"/>
    <p:sldId id="307" r:id="rId8"/>
    <p:sldId id="285" r:id="rId9"/>
    <p:sldId id="286" r:id="rId10"/>
    <p:sldId id="287" r:id="rId11"/>
    <p:sldId id="288" r:id="rId12"/>
    <p:sldId id="289" r:id="rId13"/>
    <p:sldId id="290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26"/>
  </p:normalViewPr>
  <p:slideViewPr>
    <p:cSldViewPr showGuides="1">
      <p:cViewPr varScale="1">
        <p:scale>
          <a:sx n="121" d="100"/>
          <a:sy n="121" d="100"/>
        </p:scale>
        <p:origin x="896" y="168"/>
      </p:cViewPr>
      <p:guideLst>
        <p:guide orient="horz" pos="196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F2CA1C1-6A9C-2648-8119-E20A9C0FC974}" type="datetime1">
              <a:rPr lang="en-US" altLang="en-US"/>
              <a:pPr/>
              <a:t>9/24/21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B5CE2E0-995F-684C-9F77-362D131560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02959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345B1B-4D36-514F-B7E5-B6C10008C7C5}" type="slidenum">
              <a:rPr lang="en-US" sz="1200"/>
              <a:pPr eaLnBrk="1" hangingPunct="1"/>
              <a:t>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99664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541338" y="2878138"/>
            <a:ext cx="4535488" cy="34020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6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38525" y="1698625"/>
            <a:ext cx="3149600" cy="5416550"/>
          </a:xfrm>
          <a:ln/>
        </p:spPr>
        <p:txBody>
          <a:bodyPr lIns="59845" tIns="24552" rIns="59845" bIns="24552">
            <a:spAutoFit/>
          </a:bodyPr>
          <a:lstStyle/>
          <a:p>
            <a:pPr marL="217735" indent="-217735" defTabSz="881449">
              <a:lnSpc>
                <a:spcPct val="88000"/>
              </a:lnSpc>
              <a:spcBef>
                <a:spcPct val="0"/>
              </a:spcBef>
              <a:defRPr/>
            </a:pPr>
            <a:r>
              <a:rPr lang="en-US" sz="1800">
                <a:cs typeface="+mn-cs"/>
              </a:rPr>
              <a:t>MOST COMMON communication technology WITHIN a computer... BACKPLANE BUS.</a:t>
            </a:r>
          </a:p>
          <a:p>
            <a:pPr marL="217735" indent="-217735" defTabSz="881449">
              <a:lnSpc>
                <a:spcPct val="88000"/>
              </a:lnSpc>
              <a:spcBef>
                <a:spcPct val="0"/>
              </a:spcBef>
              <a:defRPr/>
            </a:pPr>
            <a:endParaRPr lang="en-US" sz="1800">
              <a:cs typeface="+mn-cs"/>
            </a:endParaRPr>
          </a:p>
          <a:p>
            <a:pPr marL="217735" indent="-217735" defTabSz="881449">
              <a:lnSpc>
                <a:spcPct val="88000"/>
              </a:lnSpc>
              <a:spcBef>
                <a:spcPct val="0"/>
              </a:spcBef>
              <a:defRPr/>
            </a:pPr>
            <a:r>
              <a:rPr lang="en-US" sz="1800">
                <a:cs typeface="+mn-cs"/>
              </a:rPr>
              <a:t>Single-Bus Organization pioneered by DEC in mid 60s... multiple buses common too.</a:t>
            </a:r>
          </a:p>
          <a:p>
            <a:pPr marL="217735" indent="-217735" defTabSz="881449">
              <a:lnSpc>
                <a:spcPct val="88000"/>
              </a:lnSpc>
              <a:spcBef>
                <a:spcPct val="0"/>
              </a:spcBef>
              <a:defRPr/>
            </a:pPr>
            <a:endParaRPr lang="en-US" sz="1800">
              <a:cs typeface="+mn-cs"/>
            </a:endParaRPr>
          </a:p>
          <a:p>
            <a:pPr marL="217735" indent="-217735" defTabSz="881449">
              <a:lnSpc>
                <a:spcPct val="88000"/>
              </a:lnSpc>
              <a:spcBef>
                <a:spcPct val="0"/>
              </a:spcBef>
              <a:defRPr/>
            </a:pPr>
            <a:r>
              <a:rPr lang="en-US" sz="1800">
                <a:cs typeface="+mn-cs"/>
              </a:rPr>
              <a:t>MODULES, ADDRESS ASSIGNMENTS, PROTOCOLS...</a:t>
            </a:r>
          </a:p>
          <a:p>
            <a:pPr marL="217735" indent="-217735" defTabSz="881449">
              <a:lnSpc>
                <a:spcPct val="88000"/>
              </a:lnSpc>
              <a:spcBef>
                <a:spcPct val="0"/>
              </a:spcBef>
              <a:defRPr/>
            </a:pPr>
            <a:endParaRPr lang="en-US" sz="1800">
              <a:cs typeface="+mn-cs"/>
            </a:endParaRPr>
          </a:p>
          <a:p>
            <a:pPr marL="217735" indent="-217735" defTabSz="881449">
              <a:lnSpc>
                <a:spcPct val="88000"/>
              </a:lnSpc>
              <a:spcBef>
                <a:spcPct val="0"/>
              </a:spcBef>
              <a:defRPr/>
            </a:pPr>
            <a:r>
              <a:rPr lang="en-US" sz="1800">
                <a:cs typeface="+mn-cs"/>
              </a:rPr>
              <a:t>All modules SHARE bussed lines.</a:t>
            </a:r>
          </a:p>
          <a:p>
            <a:pPr marL="217735" indent="-217735" defTabSz="881449">
              <a:lnSpc>
                <a:spcPct val="88000"/>
              </a:lnSpc>
              <a:spcBef>
                <a:spcPct val="0"/>
              </a:spcBef>
              <a:defRPr/>
            </a:pPr>
            <a:endParaRPr lang="en-US" sz="1800">
              <a:cs typeface="+mn-cs"/>
            </a:endParaRPr>
          </a:p>
          <a:p>
            <a:pPr marL="217735" indent="-217735" defTabSz="881449">
              <a:lnSpc>
                <a:spcPct val="88000"/>
              </a:lnSpc>
              <a:spcBef>
                <a:spcPct val="0"/>
              </a:spcBef>
              <a:defRPr/>
            </a:pPr>
            <a:r>
              <a:rPr lang="en-US" sz="1800">
                <a:cs typeface="+mn-cs"/>
              </a:rPr>
              <a:t>*** SHOW EXAMPLES ***</a:t>
            </a:r>
          </a:p>
          <a:p>
            <a:pPr marL="217735" indent="-217735" defTabSz="881449">
              <a:lnSpc>
                <a:spcPct val="88000"/>
              </a:lnSpc>
              <a:spcBef>
                <a:spcPct val="0"/>
              </a:spcBef>
              <a:defRPr/>
            </a:pPr>
            <a:endParaRPr lang="en-US" sz="1800">
              <a:cs typeface="+mn-cs"/>
            </a:endParaRPr>
          </a:p>
          <a:p>
            <a:pPr marL="217735" indent="-217735" defTabSz="881449">
              <a:lnSpc>
                <a:spcPct val="88000"/>
              </a:lnSpc>
              <a:spcBef>
                <a:spcPct val="0"/>
              </a:spcBef>
              <a:defRPr/>
            </a:pPr>
            <a:r>
              <a:rPr lang="en-US" sz="1800">
                <a:cs typeface="+mn-cs"/>
              </a:rPr>
              <a:t>START/FINISH: Locally Timed (Self Timed) protocols.</a:t>
            </a:r>
          </a:p>
          <a:p>
            <a:pPr marL="217735" indent="-217735" defTabSz="881449">
              <a:lnSpc>
                <a:spcPct val="88000"/>
              </a:lnSpc>
              <a:spcBef>
                <a:spcPct val="0"/>
              </a:spcBef>
              <a:defRPr/>
            </a:pPr>
            <a:endParaRPr lang="en-US" sz="1800">
              <a:cs typeface="+mn-cs"/>
            </a:endParaRPr>
          </a:p>
          <a:p>
            <a:pPr marL="217735" indent="-217735" defTabSz="881449">
              <a:lnSpc>
                <a:spcPct val="88000"/>
              </a:lnSpc>
              <a:spcBef>
                <a:spcPct val="0"/>
              </a:spcBef>
              <a:defRPr/>
            </a:pPr>
            <a:r>
              <a:rPr lang="en-US" sz="1800">
                <a:cs typeface="+mn-cs"/>
              </a:rPr>
              <a:t>GENERALIZATION of memory read/write protocols.</a:t>
            </a:r>
          </a:p>
        </p:txBody>
      </p:sp>
    </p:spTree>
    <p:extLst>
      <p:ext uri="{BB962C8B-B14F-4D97-AF65-F5344CB8AC3E}">
        <p14:creationId xmlns:p14="http://schemas.microsoft.com/office/powerpoint/2010/main" val="1808846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541338" y="2878138"/>
            <a:ext cx="4535488" cy="34020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FD1D310-896C-0848-B7C2-D4076D43F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887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2870200" y="1295400"/>
            <a:ext cx="9299575" cy="69754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22" name="Rectangle 3"/>
          <p:cNvSpPr>
            <a:spLocks noChangeArrowheads="1"/>
          </p:cNvSpPr>
          <p:nvPr/>
        </p:nvSpPr>
        <p:spPr bwMode="auto">
          <a:xfrm>
            <a:off x="3368675" y="1892300"/>
            <a:ext cx="28638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567" tIns="45283" rIns="90567" bIns="4528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3072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87725" y="1370013"/>
            <a:ext cx="3148013" cy="122507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660" tIns="25296" rIns="61660" bIns="25296">
            <a:spAutoFit/>
          </a:bodyPr>
          <a:lstStyle/>
          <a:p>
            <a:pPr marL="223838" indent="-223838" defTabSz="920750">
              <a:lnSpc>
                <a:spcPct val="97000"/>
              </a:lnSpc>
              <a:spcBef>
                <a:spcPct val="0"/>
              </a:spcBef>
            </a:pPr>
            <a:r>
              <a:rPr lang="en-US" altLang="en-US" sz="2500" dirty="0"/>
              <a:t>https://</a:t>
            </a:r>
            <a:r>
              <a:rPr lang="en-US" altLang="en-US" sz="2500" dirty="0" err="1"/>
              <a:t>en.wikipedia.org</a:t>
            </a:r>
            <a:r>
              <a:rPr lang="en-US" altLang="en-US" sz="2500" dirty="0"/>
              <a:t>/wiki/</a:t>
            </a:r>
            <a:r>
              <a:rPr lang="en-US" altLang="en-US" sz="2500" dirty="0" err="1"/>
              <a:t>Reflections_of_signals_on_conducting_lines</a:t>
            </a:r>
            <a:r>
              <a:rPr lang="en-US" altLang="en-US" sz="2500" dirty="0"/>
              <a:t>#/media/</a:t>
            </a:r>
            <a:r>
              <a:rPr lang="en-US" altLang="en-US" sz="2500" dirty="0" err="1"/>
              <a:t>File:Discontinuity_on_transmission_line.svg</a:t>
            </a:r>
            <a:endParaRPr lang="en-US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817033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275" y="4354513"/>
            <a:ext cx="5000625" cy="2714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86483" tIns="43241" rIns="86483" bIns="43241">
            <a:spAutoFit/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8809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CE2E0-995F-684C-9F77-362D13156057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108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CE2E0-995F-684C-9F77-362D13156057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0348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0275" y="4354513"/>
            <a:ext cx="5000625" cy="2714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86483" tIns="43241" rIns="86483" bIns="43241">
            <a:spAutoFit/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191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14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8688" y="4354513"/>
            <a:ext cx="5000625" cy="276225"/>
          </a:xfrm>
          <a:ln/>
        </p:spPr>
        <p:txBody>
          <a:bodyPr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07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09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8688" y="4354513"/>
            <a:ext cx="5000625" cy="276225"/>
          </a:xfrm>
          <a:ln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cs typeface="+mn-cs"/>
              </a:rPr>
              <a:t>https://</a:t>
            </a:r>
            <a:r>
              <a:rPr lang="en-US" dirty="0" err="1">
                <a:cs typeface="+mn-cs"/>
              </a:rPr>
              <a:t>en.wikipedia.org</a:t>
            </a:r>
            <a:r>
              <a:rPr lang="en-US" dirty="0">
                <a:cs typeface="+mn-cs"/>
              </a:rPr>
              <a:t>/wiki/Intel_X58#/media/File:X58_Block_Diagram.png</a:t>
            </a:r>
          </a:p>
        </p:txBody>
      </p:sp>
    </p:spTree>
    <p:extLst>
      <p:ext uri="{BB962C8B-B14F-4D97-AF65-F5344CB8AC3E}">
        <p14:creationId xmlns:p14="http://schemas.microsoft.com/office/powerpoint/2010/main" val="359341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15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8688" y="4354513"/>
            <a:ext cx="5000625" cy="276225"/>
          </a:xfrm>
          <a:ln/>
        </p:spPr>
        <p:txBody>
          <a:bodyPr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2726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06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8688" y="4354513"/>
            <a:ext cx="5000625" cy="276225"/>
          </a:xfrm>
          <a:ln/>
        </p:spPr>
        <p:txBody>
          <a:bodyPr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303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541338" y="2878138"/>
            <a:ext cx="4535488" cy="34020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6082" name="Rectangle 3"/>
          <p:cNvSpPr>
            <a:spLocks noChangeArrowheads="1"/>
          </p:cNvSpPr>
          <p:nvPr/>
        </p:nvSpPr>
        <p:spPr bwMode="auto">
          <a:xfrm>
            <a:off x="3260725" y="1784350"/>
            <a:ext cx="2308225" cy="527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567" tIns="45283" rIns="90567" bIns="4528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608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82963" y="1893888"/>
            <a:ext cx="3154362" cy="47894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823" tIns="24542" rIns="59823" bIns="24542">
            <a:spAutoFit/>
          </a:bodyPr>
          <a:lstStyle/>
          <a:p>
            <a:pPr marL="219075" indent="-219075" defTabSz="887413">
              <a:lnSpc>
                <a:spcPct val="85000"/>
              </a:lnSpc>
              <a:spcBef>
                <a:spcPct val="0"/>
              </a:spcBef>
            </a:pPr>
            <a:r>
              <a:rPr lang="en-US" altLang="en-US" sz="1800"/>
              <a:t>How to connect things?  Gross block diagrams (topologies).  Examine</a:t>
            </a:r>
          </a:p>
          <a:p>
            <a:pPr marL="661988" lvl="1" indent="-219075" defTabSz="887413">
              <a:lnSpc>
                <a:spcPct val="85000"/>
              </a:lnSpc>
              <a:spcBef>
                <a:spcPct val="0"/>
              </a:spcBef>
            </a:pPr>
            <a:r>
              <a:rPr lang="en-US" altLang="en-US" sz="1800"/>
              <a:t>LATENCY for n nodes;</a:t>
            </a:r>
          </a:p>
          <a:p>
            <a:pPr marL="661988" lvl="1" indent="-219075" defTabSz="887413">
              <a:lnSpc>
                <a:spcPct val="85000"/>
              </a:lnSpc>
              <a:spcBef>
                <a:spcPct val="0"/>
              </a:spcBef>
            </a:pPr>
            <a:r>
              <a:rPr lang="en-US" altLang="en-US" sz="1800"/>
              <a:t>THRUPUT for n nodes;</a:t>
            </a:r>
          </a:p>
          <a:p>
            <a:pPr marL="661988" lvl="1" indent="-219075" defTabSz="887413">
              <a:lnSpc>
                <a:spcPct val="85000"/>
              </a:lnSpc>
              <a:spcBef>
                <a:spcPct val="0"/>
              </a:spcBef>
            </a:pPr>
            <a:r>
              <a:rPr lang="en-US" altLang="en-US" sz="1800"/>
              <a:t>COST for n nodes.</a:t>
            </a:r>
          </a:p>
          <a:p>
            <a:pPr marL="219075" indent="-219075" defTabSz="887413">
              <a:lnSpc>
                <a:spcPct val="85000"/>
              </a:lnSpc>
              <a:spcBef>
                <a:spcPct val="0"/>
              </a:spcBef>
            </a:pPr>
            <a:endParaRPr lang="en-US" altLang="en-US" sz="1800"/>
          </a:p>
          <a:p>
            <a:pPr marL="219075" indent="-219075" defTabSz="887413">
              <a:lnSpc>
                <a:spcPct val="85000"/>
              </a:lnSpc>
              <a:spcBef>
                <a:spcPct val="0"/>
              </a:spcBef>
            </a:pPr>
            <a:r>
              <a:rPr lang="en-US" altLang="en-US" sz="1800"/>
              <a:t>Connect everything to everything: engineering overkill.</a:t>
            </a:r>
          </a:p>
          <a:p>
            <a:pPr marL="661988" lvl="1" indent="-219075" defTabSz="887413">
              <a:lnSpc>
                <a:spcPct val="85000"/>
              </a:lnSpc>
              <a:spcBef>
                <a:spcPct val="0"/>
              </a:spcBef>
            </a:pPr>
            <a:r>
              <a:rPr lang="en-US" altLang="en-US" sz="1800"/>
              <a:t>n(n-1) links - each requires a wire plus 2 interfaces.</a:t>
            </a:r>
          </a:p>
          <a:p>
            <a:pPr marL="661988" lvl="1" indent="-219075" defTabSz="887413">
              <a:lnSpc>
                <a:spcPct val="85000"/>
              </a:lnSpc>
              <a:spcBef>
                <a:spcPct val="0"/>
              </a:spcBef>
            </a:pPr>
            <a:r>
              <a:rPr lang="en-US" altLang="en-US" sz="1800"/>
              <a:t>O(n**2) cost;</a:t>
            </a:r>
          </a:p>
          <a:p>
            <a:pPr marL="661988" lvl="1" indent="-219075" defTabSz="887413">
              <a:lnSpc>
                <a:spcPct val="85000"/>
              </a:lnSpc>
              <a:spcBef>
                <a:spcPct val="0"/>
              </a:spcBef>
            </a:pPr>
            <a:r>
              <a:rPr lang="en-US" altLang="en-US" sz="1800"/>
              <a:t>O(n) latency (assuming constant size links);</a:t>
            </a:r>
          </a:p>
          <a:p>
            <a:pPr marL="661988" lvl="1" indent="-219075" defTabSz="887413">
              <a:lnSpc>
                <a:spcPct val="85000"/>
              </a:lnSpc>
              <a:spcBef>
                <a:spcPct val="0"/>
              </a:spcBef>
            </a:pPr>
            <a:r>
              <a:rPr lang="en-US" altLang="en-US" sz="1800"/>
              <a:t>O(n) msgs/sec thruput.</a:t>
            </a:r>
          </a:p>
          <a:p>
            <a:pPr marL="219075" indent="-219075" defTabSz="887413">
              <a:lnSpc>
                <a:spcPct val="85000"/>
              </a:lnSpc>
              <a:spcBef>
                <a:spcPct val="0"/>
              </a:spcBef>
            </a:pPr>
            <a:endParaRPr lang="en-US" altLang="en-US" sz="1800"/>
          </a:p>
          <a:p>
            <a:pPr marL="219075" indent="-219075" defTabSz="887413">
              <a:lnSpc>
                <a:spcPct val="85000"/>
              </a:lnSpc>
              <a:spcBef>
                <a:spcPct val="0"/>
              </a:spcBef>
            </a:pPr>
            <a:r>
              <a:rPr lang="en-US" altLang="en-US" sz="1800"/>
              <a:t>Be more systematic: 2D Crossbar</a:t>
            </a:r>
          </a:p>
          <a:p>
            <a:pPr marL="661988" lvl="1" indent="-219075" defTabSz="887413">
              <a:lnSpc>
                <a:spcPct val="85000"/>
              </a:lnSpc>
              <a:spcBef>
                <a:spcPct val="0"/>
              </a:spcBef>
            </a:pPr>
            <a:r>
              <a:rPr lang="en-US" altLang="en-US" sz="1800"/>
              <a:t>... still quadratic cost.</a:t>
            </a:r>
          </a:p>
        </p:txBody>
      </p:sp>
    </p:spTree>
    <p:extLst>
      <p:ext uri="{BB962C8B-B14F-4D97-AF65-F5344CB8AC3E}">
        <p14:creationId xmlns:p14="http://schemas.microsoft.com/office/powerpoint/2010/main" val="1262465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541338" y="2878138"/>
            <a:ext cx="4535488" cy="34020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0" name="Rectangle 3"/>
          <p:cNvSpPr>
            <a:spLocks noChangeArrowheads="1"/>
          </p:cNvSpPr>
          <p:nvPr/>
        </p:nvSpPr>
        <p:spPr bwMode="auto">
          <a:xfrm>
            <a:off x="3260725" y="1784350"/>
            <a:ext cx="2308225" cy="527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567" tIns="45283" rIns="90567" bIns="4528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8131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82963" y="1893888"/>
            <a:ext cx="3154362" cy="5276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823" tIns="24542" rIns="59823" bIns="24542">
            <a:spAutoFit/>
          </a:bodyPr>
          <a:lstStyle/>
          <a:p>
            <a:pPr marL="223838" indent="-223838" defTabSz="920750">
              <a:lnSpc>
                <a:spcPct val="85000"/>
              </a:lnSpc>
              <a:spcBef>
                <a:spcPct val="0"/>
              </a:spcBef>
            </a:pPr>
            <a:r>
              <a:rPr lang="en-US" altLang="en-US" sz="1900"/>
              <a:t>How to connect things?  Gross block diagrams (topologies).  Examine</a:t>
            </a:r>
          </a:p>
          <a:p>
            <a:pPr marL="687388" lvl="1" indent="-225425" defTabSz="920750">
              <a:lnSpc>
                <a:spcPct val="85000"/>
              </a:lnSpc>
              <a:spcBef>
                <a:spcPct val="0"/>
              </a:spcBef>
            </a:pPr>
            <a:r>
              <a:rPr lang="en-US" altLang="en-US" sz="1900"/>
              <a:t>LATENCY for n nodes;</a:t>
            </a:r>
          </a:p>
          <a:p>
            <a:pPr marL="687388" lvl="1" indent="-225425" defTabSz="920750">
              <a:lnSpc>
                <a:spcPct val="85000"/>
              </a:lnSpc>
              <a:spcBef>
                <a:spcPct val="0"/>
              </a:spcBef>
            </a:pPr>
            <a:r>
              <a:rPr lang="en-US" altLang="en-US" sz="1900"/>
              <a:t>THRUPUT for n nodes;</a:t>
            </a:r>
          </a:p>
          <a:p>
            <a:pPr marL="687388" lvl="1" indent="-225425" defTabSz="920750">
              <a:lnSpc>
                <a:spcPct val="85000"/>
              </a:lnSpc>
              <a:spcBef>
                <a:spcPct val="0"/>
              </a:spcBef>
            </a:pPr>
            <a:r>
              <a:rPr lang="en-US" altLang="en-US" sz="1900"/>
              <a:t>COST for n nodes.</a:t>
            </a:r>
          </a:p>
          <a:p>
            <a:pPr marL="223838" indent="-223838" defTabSz="920750">
              <a:lnSpc>
                <a:spcPct val="85000"/>
              </a:lnSpc>
              <a:spcBef>
                <a:spcPct val="0"/>
              </a:spcBef>
            </a:pPr>
            <a:endParaRPr lang="en-US" altLang="en-US" sz="1900"/>
          </a:p>
          <a:p>
            <a:pPr marL="223838" indent="-223838" defTabSz="920750">
              <a:lnSpc>
                <a:spcPct val="85000"/>
              </a:lnSpc>
              <a:spcBef>
                <a:spcPct val="0"/>
              </a:spcBef>
            </a:pPr>
            <a:r>
              <a:rPr lang="en-US" altLang="en-US" sz="1900"/>
              <a:t>Connect everything to everything: engineering overkill.</a:t>
            </a:r>
          </a:p>
          <a:p>
            <a:pPr marL="687388" lvl="1" indent="-225425" defTabSz="920750">
              <a:lnSpc>
                <a:spcPct val="85000"/>
              </a:lnSpc>
              <a:spcBef>
                <a:spcPct val="0"/>
              </a:spcBef>
            </a:pPr>
            <a:r>
              <a:rPr lang="en-US" altLang="en-US" sz="1900"/>
              <a:t>n(n-1) links - each requires a wire plus 2 interfaces.</a:t>
            </a:r>
          </a:p>
          <a:p>
            <a:pPr marL="687388" lvl="1" indent="-225425" defTabSz="920750">
              <a:lnSpc>
                <a:spcPct val="85000"/>
              </a:lnSpc>
              <a:spcBef>
                <a:spcPct val="0"/>
              </a:spcBef>
            </a:pPr>
            <a:r>
              <a:rPr lang="en-US" altLang="en-US" sz="1900"/>
              <a:t>O(n**2) cost;</a:t>
            </a:r>
          </a:p>
          <a:p>
            <a:pPr marL="687388" lvl="1" indent="-225425" defTabSz="920750">
              <a:lnSpc>
                <a:spcPct val="85000"/>
              </a:lnSpc>
              <a:spcBef>
                <a:spcPct val="0"/>
              </a:spcBef>
            </a:pPr>
            <a:r>
              <a:rPr lang="en-US" altLang="en-US" sz="1900"/>
              <a:t>O(n) latency (assuming constant size links);</a:t>
            </a:r>
          </a:p>
          <a:p>
            <a:pPr marL="687388" lvl="1" indent="-225425" defTabSz="920750">
              <a:lnSpc>
                <a:spcPct val="85000"/>
              </a:lnSpc>
              <a:spcBef>
                <a:spcPct val="0"/>
              </a:spcBef>
            </a:pPr>
            <a:r>
              <a:rPr lang="en-US" altLang="en-US" sz="1900"/>
              <a:t>O(n) msgs/sec thruput.</a:t>
            </a:r>
          </a:p>
          <a:p>
            <a:pPr marL="223838" indent="-223838" defTabSz="920750">
              <a:lnSpc>
                <a:spcPct val="85000"/>
              </a:lnSpc>
              <a:spcBef>
                <a:spcPct val="0"/>
              </a:spcBef>
            </a:pPr>
            <a:endParaRPr lang="en-US" altLang="en-US" sz="1900"/>
          </a:p>
          <a:p>
            <a:pPr marL="223838" indent="-223838" defTabSz="920750">
              <a:lnSpc>
                <a:spcPct val="85000"/>
              </a:lnSpc>
              <a:spcBef>
                <a:spcPct val="0"/>
              </a:spcBef>
            </a:pPr>
            <a:r>
              <a:rPr lang="en-US" altLang="en-US" sz="1900"/>
              <a:t>Be more systematic: 2D Crossbar</a:t>
            </a:r>
          </a:p>
          <a:p>
            <a:pPr marL="687388" lvl="1" indent="-225425" defTabSz="920750">
              <a:lnSpc>
                <a:spcPct val="85000"/>
              </a:lnSpc>
              <a:spcBef>
                <a:spcPct val="0"/>
              </a:spcBef>
            </a:pPr>
            <a:r>
              <a:rPr lang="en-US" altLang="en-US" sz="1900"/>
              <a:t>... still quadratic cost.</a:t>
            </a:r>
          </a:p>
        </p:txBody>
      </p:sp>
    </p:spTree>
    <p:extLst>
      <p:ext uri="{BB962C8B-B14F-4D97-AF65-F5344CB8AC3E}">
        <p14:creationId xmlns:p14="http://schemas.microsoft.com/office/powerpoint/2010/main" val="1116822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541338" y="2878138"/>
            <a:ext cx="4535488" cy="34020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8" name="Rectangle 3"/>
          <p:cNvSpPr>
            <a:spLocks noChangeArrowheads="1"/>
          </p:cNvSpPr>
          <p:nvPr/>
        </p:nvSpPr>
        <p:spPr bwMode="auto">
          <a:xfrm>
            <a:off x="3497263" y="1893888"/>
            <a:ext cx="2981325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823" tIns="24542" rIns="59823" bIns="24542">
            <a:spAutoFit/>
          </a:bodyPr>
          <a:lstStyle>
            <a:lvl1pPr marL="214313" indent="-214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/>
              <a:t>Reach O(k**2) nodes in k steps --</a:t>
            </a:r>
          </a:p>
          <a:p>
            <a:pPr>
              <a:lnSpc>
                <a:spcPct val="90000"/>
              </a:lnSpc>
            </a:pPr>
            <a:r>
              <a:rPr lang="en-US" altLang="en-US" sz="1800"/>
              <a:t>    Latency for n=k**2 nodes is k.</a:t>
            </a:r>
          </a:p>
        </p:txBody>
      </p:sp>
      <p:sp>
        <p:nvSpPr>
          <p:cNvPr id="50179" name="Line 4"/>
          <p:cNvSpPr>
            <a:spLocks noChangeShapeType="1"/>
          </p:cNvSpPr>
          <p:nvPr/>
        </p:nvSpPr>
        <p:spPr bwMode="auto">
          <a:xfrm flipH="1">
            <a:off x="3033713" y="2378075"/>
            <a:ext cx="622300" cy="1296988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567" tIns="45283" rIns="90567" bIns="45283" anchor="ctr"/>
          <a:lstStyle/>
          <a:p>
            <a:endParaRPr lang="en-US"/>
          </a:p>
        </p:txBody>
      </p:sp>
      <p:sp>
        <p:nvSpPr>
          <p:cNvPr id="50180" name="Line 5"/>
          <p:cNvSpPr>
            <a:spLocks noChangeShapeType="1"/>
          </p:cNvSpPr>
          <p:nvPr/>
        </p:nvSpPr>
        <p:spPr bwMode="auto">
          <a:xfrm flipV="1">
            <a:off x="4051300" y="3776663"/>
            <a:ext cx="0" cy="100012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567" tIns="45283" rIns="90567" bIns="45283" anchor="ctr"/>
          <a:lstStyle/>
          <a:p>
            <a:endParaRPr lang="en-US"/>
          </a:p>
        </p:txBody>
      </p:sp>
      <p:sp>
        <p:nvSpPr>
          <p:cNvPr id="50181" name="Rectangle 6"/>
          <p:cNvSpPr>
            <a:spLocks noChangeArrowheads="1"/>
          </p:cNvSpPr>
          <p:nvPr/>
        </p:nvSpPr>
        <p:spPr bwMode="auto">
          <a:xfrm>
            <a:off x="3665538" y="2994025"/>
            <a:ext cx="275272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823" tIns="24542" rIns="59823" bIns="24542">
            <a:spAutoFit/>
          </a:bodyPr>
          <a:lstStyle>
            <a:lvl1pPr marL="214313" indent="-214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132000"/>
              </a:lnSpc>
            </a:pPr>
            <a:r>
              <a:rPr lang="en-US" altLang="en-US" sz="1800"/>
              <a:t>Doesnt matter much what the local connectivity is; 4N, 8N about same.</a:t>
            </a:r>
          </a:p>
        </p:txBody>
      </p:sp>
      <p:sp>
        <p:nvSpPr>
          <p:cNvPr id="50182" name="Rectangle 7"/>
          <p:cNvSpPr>
            <a:spLocks noChangeArrowheads="1"/>
          </p:cNvSpPr>
          <p:nvPr/>
        </p:nvSpPr>
        <p:spPr bwMode="auto">
          <a:xfrm>
            <a:off x="3665538" y="5481638"/>
            <a:ext cx="2922587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823" tIns="24542" rIns="59823" bIns="24542">
            <a:spAutoFit/>
          </a:bodyPr>
          <a:lstStyle>
            <a:lvl1pPr marL="214313" indent="-214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/>
              <a:t>NICE Property of 3D Mesh: can be implemented in 3D space!</a:t>
            </a:r>
          </a:p>
        </p:txBody>
      </p:sp>
    </p:spTree>
    <p:extLst>
      <p:ext uri="{BB962C8B-B14F-4D97-AF65-F5344CB8AC3E}">
        <p14:creationId xmlns:p14="http://schemas.microsoft.com/office/powerpoint/2010/main" val="1432699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541338" y="2878138"/>
            <a:ext cx="4535488" cy="34020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2226" name="Rectangle 3"/>
          <p:cNvSpPr>
            <a:spLocks noChangeArrowheads="1"/>
          </p:cNvSpPr>
          <p:nvPr/>
        </p:nvSpPr>
        <p:spPr bwMode="auto">
          <a:xfrm>
            <a:off x="3438525" y="1698625"/>
            <a:ext cx="3149600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823" tIns="24542" rIns="59823" bIns="24542">
            <a:spAutoFit/>
          </a:bodyPr>
          <a:lstStyle>
            <a:lvl1pPr marL="214313" indent="-214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7000"/>
              </a:lnSpc>
            </a:pPr>
            <a:r>
              <a:rPr lang="en-US" altLang="en-US" sz="1800"/>
              <a:t>BINARY TREE:  3 ports/node.</a:t>
            </a:r>
          </a:p>
        </p:txBody>
      </p:sp>
      <p:sp>
        <p:nvSpPr>
          <p:cNvPr id="52227" name="Rectangle 4"/>
          <p:cNvSpPr>
            <a:spLocks noChangeArrowheads="1"/>
          </p:cNvSpPr>
          <p:nvPr/>
        </p:nvSpPr>
        <p:spPr bwMode="auto">
          <a:xfrm>
            <a:off x="3497263" y="4589463"/>
            <a:ext cx="2981325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823" tIns="24542" rIns="59823" bIns="24542">
            <a:spAutoFit/>
          </a:bodyPr>
          <a:lstStyle>
            <a:lvl1pPr marL="214313" indent="-214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/>
              <a:t>Generalization of CUBE to arbitrarily many dimensions.</a:t>
            </a:r>
          </a:p>
        </p:txBody>
      </p:sp>
    </p:spTree>
    <p:extLst>
      <p:ext uri="{BB962C8B-B14F-4D97-AF65-F5344CB8AC3E}">
        <p14:creationId xmlns:p14="http://schemas.microsoft.com/office/powerpoint/2010/main" val="1795409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541338" y="2878138"/>
            <a:ext cx="4535488" cy="34020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38525" y="1795463"/>
            <a:ext cx="3149600" cy="13319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823" tIns="24542" rIns="59823" bIns="24542">
            <a:spAutoFit/>
          </a:bodyPr>
          <a:lstStyle/>
          <a:p>
            <a:pPr marL="223838" indent="-223838" defTabSz="920750">
              <a:lnSpc>
                <a:spcPct val="87000"/>
              </a:lnSpc>
              <a:spcBef>
                <a:spcPct val="0"/>
              </a:spcBef>
            </a:pPr>
            <a:r>
              <a:rPr lang="en-US" altLang="en-US" sz="1900"/>
              <a:t>OFTEN, topologies characterized by simple assumptions...</a:t>
            </a:r>
          </a:p>
          <a:p>
            <a:pPr marL="223838" indent="-223838" defTabSz="920750">
              <a:lnSpc>
                <a:spcPct val="87000"/>
              </a:lnSpc>
              <a:spcBef>
                <a:spcPct val="0"/>
              </a:spcBef>
            </a:pPr>
            <a:r>
              <a:rPr lang="en-US" altLang="en-US" sz="1900"/>
              <a:t>POPULAR HANGUP on worst-case latency!</a:t>
            </a:r>
          </a:p>
        </p:txBody>
      </p:sp>
    </p:spTree>
    <p:extLst>
      <p:ext uri="{BB962C8B-B14F-4D97-AF65-F5344CB8AC3E}">
        <p14:creationId xmlns:p14="http://schemas.microsoft.com/office/powerpoint/2010/main" val="1152843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531813" y="2882900"/>
            <a:ext cx="4516438" cy="3387725"/>
          </a:xfrm>
          <a:noFill/>
          <a:ln w="12699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</p:spTree>
    <p:extLst>
      <p:ext uri="{BB962C8B-B14F-4D97-AF65-F5344CB8AC3E}">
        <p14:creationId xmlns:p14="http://schemas.microsoft.com/office/powerpoint/2010/main" val="124008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07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8688" y="4354513"/>
            <a:ext cx="5000625" cy="276225"/>
          </a:xfrm>
          <a:ln/>
        </p:spPr>
        <p:txBody>
          <a:bodyPr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0864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08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8688" y="4354513"/>
            <a:ext cx="5000625" cy="276225"/>
          </a:xfrm>
          <a:ln/>
        </p:spPr>
        <p:txBody>
          <a:bodyPr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651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12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8688" y="4354513"/>
            <a:ext cx="5000625" cy="276225"/>
          </a:xfrm>
          <a:ln/>
        </p:spPr>
        <p:txBody>
          <a:bodyPr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8009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Transmission_li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cva.stanford.edu</a:t>
            </a:r>
            <a:r>
              <a:rPr lang="en-US" dirty="0"/>
              <a:t>/books/</a:t>
            </a:r>
            <a:r>
              <a:rPr lang="en-US" dirty="0" err="1"/>
              <a:t>dig_sys_engr</a:t>
            </a:r>
            <a:r>
              <a:rPr lang="en-US" dirty="0"/>
              <a:t>/lectures/l2.pdfne#/media/</a:t>
            </a:r>
            <a:r>
              <a:rPr lang="en-US" dirty="0" err="1"/>
              <a:t>File:Transmission_line_element.svg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CE2E0-995F-684C-9F77-362D13156057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0393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1986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4572000"/>
            <a:ext cx="5334000" cy="4343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lIns="91434" tIns="45717" rIns="91434" bIns="45717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9289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CE2E0-995F-684C-9F77-362D13156057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9746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CE2E0-995F-684C-9F77-362D13156057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160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232B4B5C-39F9-9C4D-A24A-F82431B3E9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8407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D1B21430-C327-0B4F-87F4-A4C91279D975}" type="datetime1">
              <a:rPr lang="en-US" altLang="en-US"/>
              <a:pPr/>
              <a:t>9/24/21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03749934-0B91-024D-8FE8-73F1D52C21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4251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759D8AD0-C873-F547-8618-8AB87DA424FD}" type="datetime1">
              <a:rPr lang="en-US" altLang="en-US"/>
              <a:pPr/>
              <a:t>9/24/21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7B1988A8-78F1-9541-94B4-80EAAFAF7C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2286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10000" cy="21717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24300"/>
            <a:ext cx="38100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1816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2622F705-2F10-8A49-9B5F-342CB1CD9D31}" type="datetime1">
              <a:rPr lang="en-US" altLang="en-US"/>
              <a:pPr/>
              <a:t>9/24/21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F94C8534-89A2-184D-8D70-A8539020E5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77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175BEFB8-8C87-804D-BAA2-57C570B529D0}" type="datetime1">
              <a:rPr lang="en-US" altLang="en-US"/>
              <a:pPr/>
              <a:t>9/24/21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ECD1DD2D-0568-BD4A-B3F8-D39F49F09B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0904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7484FF24-99E3-8B45-957B-1F1FB72E2AD9}" type="datetime1">
              <a:rPr lang="en-US" altLang="en-US"/>
              <a:pPr/>
              <a:t>9/24/21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377CAD19-B8C4-F945-BFBE-286275505E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108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DB282497-6199-4A4A-99CA-FDD333023FF3}" type="datetime1">
              <a:rPr lang="en-US" altLang="en-US"/>
              <a:pPr/>
              <a:t>9/24/21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09EE4516-F259-E047-A5DD-D711F23A98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80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2490F316-8923-2442-A350-4D72F0E19A23}" type="datetime1">
              <a:rPr lang="en-US" altLang="en-US"/>
              <a:pPr/>
              <a:t>9/24/21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F8650427-E9D2-254A-9899-33419A777E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649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1B7FD07E-988F-7E43-BB1B-6C58DA28F7E5}" type="datetime1">
              <a:rPr lang="en-US" altLang="en-US"/>
              <a:pPr/>
              <a:t>9/24/21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72A45C39-3E13-2047-8A22-74DCD3CD99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806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FB8932DB-55CF-324A-911E-8370F6F19F41}" type="datetime1">
              <a:rPr lang="en-US" altLang="en-US"/>
              <a:pPr/>
              <a:t>9/24/21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B85867F6-BA47-8B4D-A0C2-4CDB07711C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5322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7B2D96BA-7A9B-CB4E-8572-D6D8DF3C34E1}" type="datetime1">
              <a:rPr lang="en-US" altLang="en-US"/>
              <a:pPr/>
              <a:t>9/24/21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Gill Sans MT" charset="0"/>
              </a:defRPr>
            </a:lvl1pPr>
          </a:lstStyle>
          <a:p>
            <a:fld id="{6B2F1560-7584-3C44-AB67-53751AA994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990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0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19" r:id="rId1"/>
    <p:sldLayoutId id="2147485020" r:id="rId2"/>
    <p:sldLayoutId id="2147485021" r:id="rId3"/>
    <p:sldLayoutId id="2147485022" r:id="rId4"/>
    <p:sldLayoutId id="2147485023" r:id="rId5"/>
    <p:sldLayoutId id="2147485024" r:id="rId6"/>
    <p:sldLayoutId id="2147485025" r:id="rId7"/>
    <p:sldLayoutId id="2147485026" r:id="rId8"/>
    <p:sldLayoutId id="2147485027" r:id="rId9"/>
    <p:sldLayoutId id="2147485028" r:id="rId10"/>
    <p:sldLayoutId id="2147485029" r:id="rId11"/>
    <p:sldLayoutId id="2147485018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Trebuchet MS"/>
          <a:ea typeface="ＭＳ Ｐゴシック" charset="-128"/>
          <a:cs typeface="Trebuchet M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charset="0"/>
          <a:ea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charset="0"/>
          <a:ea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charset="0"/>
          <a:ea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Bookman Old Style"/>
          <a:ea typeface="ＭＳ Ｐゴシック" charset="-128"/>
          <a:cs typeface="Bookman Old Style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Bookman Old Style"/>
          <a:ea typeface="ＭＳ Ｐゴシック" charset="-128"/>
          <a:cs typeface="Bookman Old Style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Bookman Old Style"/>
          <a:ea typeface="ＭＳ Ｐゴシック" charset="-128"/>
          <a:cs typeface="Bookman Old Styl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Bookman Old Style"/>
          <a:ea typeface="ＭＳ Ｐゴシック" charset="-128"/>
          <a:cs typeface="Bookman Old Styl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Bookman Old Style"/>
          <a:ea typeface="ＭＳ Ｐゴシック" charset="-128"/>
          <a:cs typeface="Bookman Old Styl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ebuchet MS" charset="0"/>
                <a:ea typeface="ＭＳ Ｐゴシック" charset="0"/>
              </a:rPr>
              <a:t>20. System-level Communication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6.004x Computation Structures</a:t>
            </a:r>
          </a:p>
          <a:p>
            <a:pPr>
              <a:defRPr/>
            </a:pPr>
            <a:r>
              <a:rPr lang="en-US" dirty="0"/>
              <a:t>Part 3 – Computer Organization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Copyright © 2016 MIT EECS</a:t>
            </a:r>
          </a:p>
        </p:txBody>
      </p:sp>
    </p:spTree>
    <p:extLst>
      <p:ext uri="{BB962C8B-B14F-4D97-AF65-F5344CB8AC3E}">
        <p14:creationId xmlns:p14="http://schemas.microsoft.com/office/powerpoint/2010/main" val="713423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227138" y="393700"/>
            <a:ext cx="6719887" cy="641350"/>
          </a:xfrm>
        </p:spPr>
        <p:txBody>
          <a:bodyPr wrap="none" lIns="92075" tIns="46038" rIns="92075" bIns="46038" anchor="t">
            <a:spAutoFit/>
          </a:bodyPr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Interface Standard: Backplane Bus</a:t>
            </a:r>
          </a:p>
        </p:txBody>
      </p:sp>
      <p:sp>
        <p:nvSpPr>
          <p:cNvPr id="815107" name="Rectangle 3"/>
          <p:cNvSpPr>
            <a:spLocks noChangeArrowheads="1"/>
          </p:cNvSpPr>
          <p:nvPr/>
        </p:nvSpPr>
        <p:spPr bwMode="auto">
          <a:xfrm>
            <a:off x="812800" y="3771900"/>
            <a:ext cx="3048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+mj-lt"/>
              <a:ea typeface="ＭＳ Ｐゴシック" charset="0"/>
            </a:endParaRPr>
          </a:p>
        </p:txBody>
      </p:sp>
      <p:pic>
        <p:nvPicPr>
          <p:cNvPr id="25603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743200"/>
            <a:ext cx="4186237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33800"/>
            <a:ext cx="425132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 Box 6"/>
          <p:cNvSpPr txBox="1">
            <a:spLocks noChangeArrowheads="1"/>
          </p:cNvSpPr>
          <p:nvPr/>
        </p:nvSpPr>
        <p:spPr bwMode="auto">
          <a:xfrm>
            <a:off x="457200" y="1295400"/>
            <a:ext cx="37338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458788" algn="l"/>
              </a:tabLs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458788" algn="l"/>
              </a:tabLs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2pPr>
            <a:lvl3pPr marL="1143000" indent="-228600" eaLnBrk="0" hangingPunct="0">
              <a:tabLst>
                <a:tab pos="458788" algn="l"/>
              </a:tabLs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3pPr>
            <a:lvl4pPr marL="1600200" indent="-228600" eaLnBrk="0" hangingPunct="0">
              <a:tabLst>
                <a:tab pos="458788" algn="l"/>
              </a:tabLs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4pPr>
            <a:lvl5pPr marL="2057400" indent="-228600" eaLnBrk="0" hangingPunct="0">
              <a:tabLst>
                <a:tab pos="458788" algn="l"/>
              </a:tabLs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8788" algn="l"/>
              </a:tabLs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8788" algn="l"/>
              </a:tabLs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8788" algn="l"/>
              </a:tabLs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8788" algn="l"/>
              </a:tabLs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b="0" dirty="0">
                <a:latin typeface="+mj-lt"/>
              </a:rPr>
              <a:t>Modular cards that plug into a common backplane:</a:t>
            </a:r>
          </a:p>
          <a:p>
            <a:pPr>
              <a:defRPr/>
            </a:pPr>
            <a:r>
              <a:rPr lang="en-US" sz="2000" b="0" dirty="0">
                <a:latin typeface="+mj-lt"/>
              </a:rPr>
              <a:t>	CPUs</a:t>
            </a:r>
          </a:p>
          <a:p>
            <a:pPr>
              <a:defRPr/>
            </a:pPr>
            <a:r>
              <a:rPr lang="en-US" sz="2000" b="0" dirty="0">
                <a:latin typeface="+mj-lt"/>
              </a:rPr>
              <a:t>	Memories</a:t>
            </a:r>
          </a:p>
          <a:p>
            <a:pPr>
              <a:defRPr/>
            </a:pPr>
            <a:r>
              <a:rPr lang="en-US" sz="2000" b="0" dirty="0">
                <a:latin typeface="+mj-lt"/>
              </a:rPr>
              <a:t>	Bulk storage</a:t>
            </a:r>
          </a:p>
          <a:p>
            <a:pPr>
              <a:defRPr/>
            </a:pPr>
            <a:r>
              <a:rPr lang="en-US" sz="2000" b="0" dirty="0">
                <a:latin typeface="+mj-lt"/>
              </a:rPr>
              <a:t>	I/O devices</a:t>
            </a:r>
          </a:p>
          <a:p>
            <a:pPr>
              <a:defRPr/>
            </a:pPr>
            <a:r>
              <a:rPr lang="en-US" sz="2000" b="0" dirty="0">
                <a:latin typeface="+mj-lt"/>
              </a:rPr>
              <a:t>	S/W?</a:t>
            </a:r>
            <a:endParaRPr lang="en-US" sz="1400" b="0" dirty="0">
              <a:latin typeface="+mj-lt"/>
            </a:endParaRPr>
          </a:p>
        </p:txBody>
      </p:sp>
      <p:sp>
        <p:nvSpPr>
          <p:cNvPr id="815111" name="Text Box 7"/>
          <p:cNvSpPr txBox="1">
            <a:spLocks noChangeArrowheads="1"/>
          </p:cNvSpPr>
          <p:nvPr/>
        </p:nvSpPr>
        <p:spPr bwMode="auto">
          <a:xfrm>
            <a:off x="4343400" y="1295400"/>
            <a:ext cx="3800475" cy="13239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000">
                <a:latin typeface="+mj-lt"/>
                <a:ea typeface="ＭＳ Ｐゴシック" charset="0"/>
              </a:rPr>
              <a:t>The backplane provides:</a:t>
            </a:r>
          </a:p>
          <a:p>
            <a:pPr eaLnBrk="0" hangingPunct="0">
              <a:defRPr/>
            </a:pPr>
            <a:r>
              <a:rPr lang="en-US" sz="2000">
                <a:latin typeface="+mj-lt"/>
                <a:ea typeface="ＭＳ Ｐゴシック" charset="0"/>
              </a:rPr>
              <a:t>	Power</a:t>
            </a:r>
          </a:p>
          <a:p>
            <a:pPr eaLnBrk="0" hangingPunct="0">
              <a:defRPr/>
            </a:pPr>
            <a:r>
              <a:rPr lang="en-US" sz="2000">
                <a:latin typeface="+mj-lt"/>
                <a:ea typeface="ＭＳ Ｐゴシック" charset="0"/>
              </a:rPr>
              <a:t>	Common system clock</a:t>
            </a:r>
          </a:p>
          <a:p>
            <a:pPr eaLnBrk="0" hangingPunct="0">
              <a:defRPr/>
            </a:pPr>
            <a:r>
              <a:rPr lang="en-US" sz="2000">
                <a:latin typeface="+mj-lt"/>
                <a:ea typeface="ＭＳ Ｐゴシック" charset="0"/>
              </a:rPr>
              <a:t>	Wires for communication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12"/>
          <p:cNvGrpSpPr>
            <a:grpSpLocks/>
          </p:cNvGrpSpPr>
          <p:nvPr/>
        </p:nvGrpSpPr>
        <p:grpSpPr bwMode="auto">
          <a:xfrm>
            <a:off x="2141538" y="1828800"/>
            <a:ext cx="1982787" cy="3786188"/>
            <a:chOff x="1349" y="1152"/>
            <a:chExt cx="1249" cy="2385"/>
          </a:xfrm>
        </p:grpSpPr>
        <p:sp>
          <p:nvSpPr>
            <p:cNvPr id="893955" name="Freeform 1027"/>
            <p:cNvSpPr>
              <a:spLocks/>
            </p:cNvSpPr>
            <p:nvPr/>
          </p:nvSpPr>
          <p:spPr bwMode="auto">
            <a:xfrm flipH="1">
              <a:off x="1352" y="1200"/>
              <a:ext cx="112" cy="1392"/>
            </a:xfrm>
            <a:custGeom>
              <a:avLst/>
              <a:gdLst>
                <a:gd name="T0" fmla="*/ 64 w 112"/>
                <a:gd name="T1" fmla="*/ 0 h 1392"/>
                <a:gd name="T2" fmla="*/ 14 w 112"/>
                <a:gd name="T3" fmla="*/ 689 h 1392"/>
                <a:gd name="T4" fmla="*/ 16 w 112"/>
                <a:gd name="T5" fmla="*/ 974 h 1392"/>
                <a:gd name="T6" fmla="*/ 112 w 112"/>
                <a:gd name="T7" fmla="*/ 1392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" h="1392">
                  <a:moveTo>
                    <a:pt x="64" y="0"/>
                  </a:moveTo>
                  <a:cubicBezTo>
                    <a:pt x="56" y="115"/>
                    <a:pt x="22" y="527"/>
                    <a:pt x="14" y="689"/>
                  </a:cubicBezTo>
                  <a:cubicBezTo>
                    <a:pt x="6" y="851"/>
                    <a:pt x="0" y="857"/>
                    <a:pt x="16" y="974"/>
                  </a:cubicBezTo>
                  <a:cubicBezTo>
                    <a:pt x="32" y="1091"/>
                    <a:pt x="60" y="1241"/>
                    <a:pt x="112" y="1392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93956" name="Freeform 1028"/>
            <p:cNvSpPr>
              <a:spLocks/>
            </p:cNvSpPr>
            <p:nvPr/>
          </p:nvSpPr>
          <p:spPr bwMode="auto">
            <a:xfrm flipH="1">
              <a:off x="1368" y="1200"/>
              <a:ext cx="164" cy="1872"/>
            </a:xfrm>
            <a:custGeom>
              <a:avLst/>
              <a:gdLst>
                <a:gd name="T0" fmla="*/ 116 w 164"/>
                <a:gd name="T1" fmla="*/ 0 h 1872"/>
                <a:gd name="T2" fmla="*/ 13 w 164"/>
                <a:gd name="T3" fmla="*/ 906 h 1872"/>
                <a:gd name="T4" fmla="*/ 36 w 164"/>
                <a:gd name="T5" fmla="*/ 1340 h 1872"/>
                <a:gd name="T6" fmla="*/ 164 w 164"/>
                <a:gd name="T7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4" h="1872">
                  <a:moveTo>
                    <a:pt x="116" y="0"/>
                  </a:moveTo>
                  <a:cubicBezTo>
                    <a:pt x="99" y="151"/>
                    <a:pt x="26" y="683"/>
                    <a:pt x="13" y="906"/>
                  </a:cubicBezTo>
                  <a:cubicBezTo>
                    <a:pt x="0" y="1129"/>
                    <a:pt x="11" y="1179"/>
                    <a:pt x="36" y="1340"/>
                  </a:cubicBezTo>
                  <a:cubicBezTo>
                    <a:pt x="61" y="1501"/>
                    <a:pt x="137" y="1761"/>
                    <a:pt x="164" y="1872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93957" name="Freeform 1029"/>
            <p:cNvSpPr>
              <a:spLocks/>
            </p:cNvSpPr>
            <p:nvPr/>
          </p:nvSpPr>
          <p:spPr bwMode="auto">
            <a:xfrm flipH="1">
              <a:off x="1349" y="1200"/>
              <a:ext cx="259" cy="2337"/>
            </a:xfrm>
            <a:custGeom>
              <a:avLst/>
              <a:gdLst>
                <a:gd name="T0" fmla="*/ 211 w 259"/>
                <a:gd name="T1" fmla="*/ 0 h 2337"/>
                <a:gd name="T2" fmla="*/ 11 w 259"/>
                <a:gd name="T3" fmla="*/ 1150 h 2337"/>
                <a:gd name="T4" fmla="*/ 146 w 259"/>
                <a:gd name="T5" fmla="*/ 2145 h 2337"/>
                <a:gd name="T6" fmla="*/ 259 w 259"/>
                <a:gd name="T7" fmla="*/ 2304 h 2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2337">
                  <a:moveTo>
                    <a:pt x="211" y="0"/>
                  </a:moveTo>
                  <a:cubicBezTo>
                    <a:pt x="178" y="192"/>
                    <a:pt x="22" y="793"/>
                    <a:pt x="11" y="1150"/>
                  </a:cubicBezTo>
                  <a:cubicBezTo>
                    <a:pt x="0" y="1507"/>
                    <a:pt x="105" y="1953"/>
                    <a:pt x="146" y="2145"/>
                  </a:cubicBezTo>
                  <a:cubicBezTo>
                    <a:pt x="187" y="2337"/>
                    <a:pt x="235" y="2271"/>
                    <a:pt x="259" y="2304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93958" name="Freeform 1030"/>
            <p:cNvSpPr>
              <a:spLocks/>
            </p:cNvSpPr>
            <p:nvPr/>
          </p:nvSpPr>
          <p:spPr bwMode="auto">
            <a:xfrm flipH="1">
              <a:off x="1368" y="1152"/>
              <a:ext cx="48" cy="480"/>
            </a:xfrm>
            <a:custGeom>
              <a:avLst/>
              <a:gdLst>
                <a:gd name="T0" fmla="*/ 0 w 48"/>
                <a:gd name="T1" fmla="*/ 0 h 480"/>
                <a:gd name="T2" fmla="*/ 32 w 48"/>
                <a:gd name="T3" fmla="*/ 211 h 480"/>
                <a:gd name="T4" fmla="*/ 17 w 48"/>
                <a:gd name="T5" fmla="*/ 308 h 480"/>
                <a:gd name="T6" fmla="*/ 48 w 48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0">
                  <a:moveTo>
                    <a:pt x="0" y="0"/>
                  </a:moveTo>
                  <a:cubicBezTo>
                    <a:pt x="5" y="35"/>
                    <a:pt x="29" y="160"/>
                    <a:pt x="32" y="211"/>
                  </a:cubicBezTo>
                  <a:cubicBezTo>
                    <a:pt x="35" y="262"/>
                    <a:pt x="14" y="263"/>
                    <a:pt x="17" y="308"/>
                  </a:cubicBezTo>
                  <a:cubicBezTo>
                    <a:pt x="20" y="353"/>
                    <a:pt x="42" y="444"/>
                    <a:pt x="48" y="48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93959" name="Freeform 1031"/>
            <p:cNvSpPr>
              <a:spLocks/>
            </p:cNvSpPr>
            <p:nvPr/>
          </p:nvSpPr>
          <p:spPr bwMode="auto">
            <a:xfrm>
              <a:off x="2502" y="1200"/>
              <a:ext cx="96" cy="912"/>
            </a:xfrm>
            <a:custGeom>
              <a:avLst/>
              <a:gdLst>
                <a:gd name="T0" fmla="*/ 0 w 48"/>
                <a:gd name="T1" fmla="*/ 0 h 480"/>
                <a:gd name="T2" fmla="*/ 32 w 48"/>
                <a:gd name="T3" fmla="*/ 211 h 480"/>
                <a:gd name="T4" fmla="*/ 17 w 48"/>
                <a:gd name="T5" fmla="*/ 308 h 480"/>
                <a:gd name="T6" fmla="*/ 48 w 48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0">
                  <a:moveTo>
                    <a:pt x="0" y="0"/>
                  </a:moveTo>
                  <a:cubicBezTo>
                    <a:pt x="5" y="35"/>
                    <a:pt x="29" y="160"/>
                    <a:pt x="32" y="211"/>
                  </a:cubicBezTo>
                  <a:cubicBezTo>
                    <a:pt x="35" y="262"/>
                    <a:pt x="14" y="263"/>
                    <a:pt x="17" y="308"/>
                  </a:cubicBezTo>
                  <a:cubicBezTo>
                    <a:pt x="20" y="353"/>
                    <a:pt x="42" y="444"/>
                    <a:pt x="48" y="48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</p:grpSp>
      <p:grpSp>
        <p:nvGrpSpPr>
          <p:cNvPr id="3" name="Group 1111"/>
          <p:cNvGrpSpPr>
            <a:grpSpLocks/>
          </p:cNvGrpSpPr>
          <p:nvPr/>
        </p:nvGrpSpPr>
        <p:grpSpPr bwMode="auto">
          <a:xfrm>
            <a:off x="2171700" y="1828800"/>
            <a:ext cx="1952625" cy="1524000"/>
            <a:chOff x="1368" y="1152"/>
            <a:chExt cx="1230" cy="960"/>
          </a:xfrm>
        </p:grpSpPr>
        <p:sp>
          <p:nvSpPr>
            <p:cNvPr id="893961" name="Freeform 1033"/>
            <p:cNvSpPr>
              <a:spLocks/>
            </p:cNvSpPr>
            <p:nvPr/>
          </p:nvSpPr>
          <p:spPr bwMode="auto">
            <a:xfrm flipH="1">
              <a:off x="1368" y="1152"/>
              <a:ext cx="48" cy="480"/>
            </a:xfrm>
            <a:custGeom>
              <a:avLst/>
              <a:gdLst>
                <a:gd name="T0" fmla="*/ 0 w 48"/>
                <a:gd name="T1" fmla="*/ 0 h 480"/>
                <a:gd name="T2" fmla="*/ 32 w 48"/>
                <a:gd name="T3" fmla="*/ 211 h 480"/>
                <a:gd name="T4" fmla="*/ 17 w 48"/>
                <a:gd name="T5" fmla="*/ 308 h 480"/>
                <a:gd name="T6" fmla="*/ 48 w 48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0">
                  <a:moveTo>
                    <a:pt x="0" y="0"/>
                  </a:moveTo>
                  <a:cubicBezTo>
                    <a:pt x="5" y="35"/>
                    <a:pt x="29" y="160"/>
                    <a:pt x="32" y="211"/>
                  </a:cubicBezTo>
                  <a:cubicBezTo>
                    <a:pt x="35" y="262"/>
                    <a:pt x="14" y="263"/>
                    <a:pt x="17" y="308"/>
                  </a:cubicBezTo>
                  <a:cubicBezTo>
                    <a:pt x="20" y="353"/>
                    <a:pt x="42" y="444"/>
                    <a:pt x="48" y="48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93962" name="Freeform 1034"/>
            <p:cNvSpPr>
              <a:spLocks/>
            </p:cNvSpPr>
            <p:nvPr/>
          </p:nvSpPr>
          <p:spPr bwMode="auto">
            <a:xfrm>
              <a:off x="2502" y="1200"/>
              <a:ext cx="96" cy="912"/>
            </a:xfrm>
            <a:custGeom>
              <a:avLst/>
              <a:gdLst>
                <a:gd name="T0" fmla="*/ 0 w 48"/>
                <a:gd name="T1" fmla="*/ 0 h 480"/>
                <a:gd name="T2" fmla="*/ 32 w 48"/>
                <a:gd name="T3" fmla="*/ 211 h 480"/>
                <a:gd name="T4" fmla="*/ 17 w 48"/>
                <a:gd name="T5" fmla="*/ 308 h 480"/>
                <a:gd name="T6" fmla="*/ 48 w 48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0">
                  <a:moveTo>
                    <a:pt x="0" y="0"/>
                  </a:moveTo>
                  <a:cubicBezTo>
                    <a:pt x="5" y="35"/>
                    <a:pt x="29" y="160"/>
                    <a:pt x="32" y="211"/>
                  </a:cubicBezTo>
                  <a:cubicBezTo>
                    <a:pt x="35" y="262"/>
                    <a:pt x="14" y="263"/>
                    <a:pt x="17" y="308"/>
                  </a:cubicBezTo>
                  <a:cubicBezTo>
                    <a:pt x="20" y="353"/>
                    <a:pt x="42" y="444"/>
                    <a:pt x="48" y="48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</p:grpSp>
      <p:sp>
        <p:nvSpPr>
          <p:cNvPr id="893963" name="Rectangle 1035"/>
          <p:cNvSpPr>
            <a:spLocks noChangeArrowheads="1"/>
          </p:cNvSpPr>
          <p:nvPr/>
        </p:nvSpPr>
        <p:spPr bwMode="auto">
          <a:xfrm>
            <a:off x="1319213" y="5592763"/>
            <a:ext cx="1274762" cy="293687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93964" name="Line 1036"/>
          <p:cNvSpPr>
            <a:spLocks noChangeShapeType="1"/>
          </p:cNvSpPr>
          <p:nvPr/>
        </p:nvSpPr>
        <p:spPr bwMode="auto">
          <a:xfrm>
            <a:off x="2593975" y="2120900"/>
            <a:ext cx="0" cy="3938588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93965" name="Rectangle 1037"/>
          <p:cNvSpPr>
            <a:spLocks noChangeArrowheads="1"/>
          </p:cNvSpPr>
          <p:nvPr/>
        </p:nvSpPr>
        <p:spPr bwMode="auto">
          <a:xfrm>
            <a:off x="2593975" y="4860925"/>
            <a:ext cx="2744788" cy="306388"/>
          </a:xfrm>
          <a:prstGeom prst="rect">
            <a:avLst/>
          </a:prstGeom>
          <a:solidFill>
            <a:srgbClr val="FF99CC"/>
          </a:solidFill>
          <a:ln>
            <a:noFill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93966" name="Rectangle 1038"/>
          <p:cNvSpPr>
            <a:spLocks noGrp="1" noChangeArrowheads="1"/>
          </p:cNvSpPr>
          <p:nvPr>
            <p:ph type="title"/>
          </p:nvPr>
        </p:nvSpPr>
        <p:spPr>
          <a:xfrm>
            <a:off x="2057400" y="304800"/>
            <a:ext cx="5145088" cy="647700"/>
          </a:xfrm>
        </p:spPr>
        <p:txBody>
          <a:bodyPr wrap="none" lIns="92075" tIns="46038" rIns="92075" bIns="46038" anchor="t">
            <a:spAutoFit/>
          </a:bodyPr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A Parallel Bus Transaction</a:t>
            </a:r>
          </a:p>
        </p:txBody>
      </p:sp>
      <p:sp>
        <p:nvSpPr>
          <p:cNvPr id="27655" name="Rectangle 1039"/>
          <p:cNvSpPr>
            <a:spLocks noChangeArrowheads="1"/>
          </p:cNvSpPr>
          <p:nvPr/>
        </p:nvSpPr>
        <p:spPr bwMode="auto">
          <a:xfrm>
            <a:off x="665163" y="1928813"/>
            <a:ext cx="346075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400">
                <a:solidFill>
                  <a:srgbClr val="000000"/>
                </a:solidFill>
              </a:rPr>
              <a:t>CLK</a:t>
            </a:r>
            <a:endParaRPr lang="en-US" altLang="en-US" sz="1800" i="1">
              <a:latin typeface="Dom Casual" charset="0"/>
            </a:endParaRPr>
          </a:p>
        </p:txBody>
      </p:sp>
      <p:sp>
        <p:nvSpPr>
          <p:cNvPr id="27656" name="Line 1040"/>
          <p:cNvSpPr>
            <a:spLocks noChangeShapeType="1"/>
          </p:cNvSpPr>
          <p:nvPr/>
        </p:nvSpPr>
        <p:spPr bwMode="auto">
          <a:xfrm rot="5400000" flipV="1">
            <a:off x="1148556" y="2026444"/>
            <a:ext cx="1588" cy="171450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7" name="Freeform 1041"/>
          <p:cNvSpPr>
            <a:spLocks/>
          </p:cNvSpPr>
          <p:nvPr/>
        </p:nvSpPr>
        <p:spPr bwMode="auto">
          <a:xfrm rot="5400000">
            <a:off x="1767682" y="1275556"/>
            <a:ext cx="303212" cy="1368425"/>
          </a:xfrm>
          <a:custGeom>
            <a:avLst/>
            <a:gdLst>
              <a:gd name="T0" fmla="*/ 2147483647 w 191"/>
              <a:gd name="T1" fmla="*/ 2147483647 h 862"/>
              <a:gd name="T2" fmla="*/ 0 w 191"/>
              <a:gd name="T3" fmla="*/ 2147483647 h 862"/>
              <a:gd name="T4" fmla="*/ 0 w 191"/>
              <a:gd name="T5" fmla="*/ 2147483647 h 862"/>
              <a:gd name="T6" fmla="*/ 2147483647 w 191"/>
              <a:gd name="T7" fmla="*/ 2147483647 h 862"/>
              <a:gd name="T8" fmla="*/ 2147483647 w 191"/>
              <a:gd name="T9" fmla="*/ 0 h 8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1"/>
              <a:gd name="T16" fmla="*/ 0 h 862"/>
              <a:gd name="T17" fmla="*/ 191 w 191"/>
              <a:gd name="T18" fmla="*/ 862 h 86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1" h="862">
                <a:moveTo>
                  <a:pt x="191" y="862"/>
                </a:moveTo>
                <a:lnTo>
                  <a:pt x="0" y="862"/>
                </a:lnTo>
                <a:lnTo>
                  <a:pt x="0" y="215"/>
                </a:lnTo>
                <a:lnTo>
                  <a:pt x="191" y="215"/>
                </a:lnTo>
                <a:lnTo>
                  <a:pt x="191" y="0"/>
                </a:lnTo>
              </a:path>
            </a:pathLst>
          </a:cu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8" name="Freeform 1042"/>
          <p:cNvSpPr>
            <a:spLocks/>
          </p:cNvSpPr>
          <p:nvPr/>
        </p:nvSpPr>
        <p:spPr bwMode="auto">
          <a:xfrm rot="5400000">
            <a:off x="3135313" y="1274763"/>
            <a:ext cx="303212" cy="1370012"/>
          </a:xfrm>
          <a:custGeom>
            <a:avLst/>
            <a:gdLst>
              <a:gd name="T0" fmla="*/ 2147483647 w 191"/>
              <a:gd name="T1" fmla="*/ 2147483647 h 863"/>
              <a:gd name="T2" fmla="*/ 0 w 191"/>
              <a:gd name="T3" fmla="*/ 2147483647 h 863"/>
              <a:gd name="T4" fmla="*/ 0 w 191"/>
              <a:gd name="T5" fmla="*/ 2147483647 h 863"/>
              <a:gd name="T6" fmla="*/ 2147483647 w 191"/>
              <a:gd name="T7" fmla="*/ 2147483647 h 863"/>
              <a:gd name="T8" fmla="*/ 2147483647 w 191"/>
              <a:gd name="T9" fmla="*/ 0 h 8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1"/>
              <a:gd name="T16" fmla="*/ 0 h 863"/>
              <a:gd name="T17" fmla="*/ 191 w 191"/>
              <a:gd name="T18" fmla="*/ 863 h 8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1" h="863">
                <a:moveTo>
                  <a:pt x="191" y="863"/>
                </a:moveTo>
                <a:lnTo>
                  <a:pt x="0" y="863"/>
                </a:lnTo>
                <a:lnTo>
                  <a:pt x="0" y="216"/>
                </a:lnTo>
                <a:lnTo>
                  <a:pt x="191" y="216"/>
                </a:lnTo>
                <a:lnTo>
                  <a:pt x="191" y="0"/>
                </a:lnTo>
              </a:path>
            </a:pathLst>
          </a:cu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9" name="Freeform 1043"/>
          <p:cNvSpPr>
            <a:spLocks/>
          </p:cNvSpPr>
          <p:nvPr/>
        </p:nvSpPr>
        <p:spPr bwMode="auto">
          <a:xfrm rot="5400000">
            <a:off x="4506120" y="1275556"/>
            <a:ext cx="303212" cy="1368425"/>
          </a:xfrm>
          <a:custGeom>
            <a:avLst/>
            <a:gdLst>
              <a:gd name="T0" fmla="*/ 2147483647 w 191"/>
              <a:gd name="T1" fmla="*/ 2147483647 h 862"/>
              <a:gd name="T2" fmla="*/ 0 w 191"/>
              <a:gd name="T3" fmla="*/ 2147483647 h 862"/>
              <a:gd name="T4" fmla="*/ 0 w 191"/>
              <a:gd name="T5" fmla="*/ 2147483647 h 862"/>
              <a:gd name="T6" fmla="*/ 2147483647 w 191"/>
              <a:gd name="T7" fmla="*/ 2147483647 h 862"/>
              <a:gd name="T8" fmla="*/ 2147483647 w 191"/>
              <a:gd name="T9" fmla="*/ 0 h 8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1"/>
              <a:gd name="T16" fmla="*/ 0 h 862"/>
              <a:gd name="T17" fmla="*/ 191 w 191"/>
              <a:gd name="T18" fmla="*/ 862 h 86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1" h="862">
                <a:moveTo>
                  <a:pt x="191" y="862"/>
                </a:moveTo>
                <a:lnTo>
                  <a:pt x="0" y="862"/>
                </a:lnTo>
                <a:lnTo>
                  <a:pt x="0" y="215"/>
                </a:lnTo>
                <a:lnTo>
                  <a:pt x="191" y="215"/>
                </a:lnTo>
                <a:lnTo>
                  <a:pt x="191" y="0"/>
                </a:lnTo>
              </a:path>
            </a:pathLst>
          </a:cu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0" name="Rectangle 1044"/>
          <p:cNvSpPr>
            <a:spLocks noChangeArrowheads="1"/>
          </p:cNvSpPr>
          <p:nvPr/>
        </p:nvSpPr>
        <p:spPr bwMode="auto">
          <a:xfrm>
            <a:off x="2870200" y="1447800"/>
            <a:ext cx="116681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400">
                <a:solidFill>
                  <a:srgbClr val="000000"/>
                </a:solidFill>
              </a:rPr>
              <a:t>assertion edge</a:t>
            </a:r>
            <a:endParaRPr lang="en-US" altLang="en-US" sz="1800" i="1">
              <a:latin typeface="Dom Casual" charset="0"/>
            </a:endParaRPr>
          </a:p>
        </p:txBody>
      </p:sp>
      <p:sp>
        <p:nvSpPr>
          <p:cNvPr id="27661" name="Rectangle 1045"/>
          <p:cNvSpPr>
            <a:spLocks noChangeArrowheads="1"/>
          </p:cNvSpPr>
          <p:nvPr/>
        </p:nvSpPr>
        <p:spPr bwMode="auto">
          <a:xfrm>
            <a:off x="1117600" y="1447800"/>
            <a:ext cx="10175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400">
                <a:solidFill>
                  <a:srgbClr val="000000"/>
                </a:solidFill>
              </a:rPr>
              <a:t>sample edge</a:t>
            </a:r>
            <a:endParaRPr lang="en-US" altLang="en-US" sz="1800" i="1">
              <a:latin typeface="Dom Casual" charset="0"/>
            </a:endParaRPr>
          </a:p>
        </p:txBody>
      </p:sp>
      <p:grpSp>
        <p:nvGrpSpPr>
          <p:cNvPr id="27662" name="Group 1046"/>
          <p:cNvGrpSpPr>
            <a:grpSpLocks/>
          </p:cNvGrpSpPr>
          <p:nvPr/>
        </p:nvGrpSpPr>
        <p:grpSpPr bwMode="auto">
          <a:xfrm rot="5400000">
            <a:off x="3036094" y="583407"/>
            <a:ext cx="320675" cy="4287837"/>
            <a:chOff x="2545" y="750"/>
            <a:chExt cx="202" cy="2701"/>
          </a:xfrm>
        </p:grpSpPr>
        <p:sp>
          <p:nvSpPr>
            <p:cNvPr id="27725" name="Rectangle 1047"/>
            <p:cNvSpPr>
              <a:spLocks noChangeArrowheads="1"/>
            </p:cNvSpPr>
            <p:nvPr/>
          </p:nvSpPr>
          <p:spPr bwMode="auto">
            <a:xfrm>
              <a:off x="2545" y="750"/>
              <a:ext cx="11" cy="2701"/>
            </a:xfrm>
            <a:prstGeom prst="rect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26" name="Rectangle 1048"/>
            <p:cNvSpPr>
              <a:spLocks noChangeArrowheads="1"/>
            </p:cNvSpPr>
            <p:nvPr/>
          </p:nvSpPr>
          <p:spPr bwMode="auto">
            <a:xfrm>
              <a:off x="2736" y="750"/>
              <a:ext cx="11" cy="2701"/>
            </a:xfrm>
            <a:prstGeom prst="rect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grpSp>
        <p:nvGrpSpPr>
          <p:cNvPr id="27663" name="Group 1049"/>
          <p:cNvGrpSpPr>
            <a:grpSpLocks/>
          </p:cNvGrpSpPr>
          <p:nvPr/>
        </p:nvGrpSpPr>
        <p:grpSpPr bwMode="auto">
          <a:xfrm rot="5400000">
            <a:off x="3036094" y="1343819"/>
            <a:ext cx="320675" cy="4287837"/>
            <a:chOff x="3024" y="750"/>
            <a:chExt cx="202" cy="2701"/>
          </a:xfrm>
        </p:grpSpPr>
        <p:sp>
          <p:nvSpPr>
            <p:cNvPr id="27723" name="Rectangle 1050"/>
            <p:cNvSpPr>
              <a:spLocks noChangeArrowheads="1"/>
            </p:cNvSpPr>
            <p:nvPr/>
          </p:nvSpPr>
          <p:spPr bwMode="auto">
            <a:xfrm>
              <a:off x="3024" y="750"/>
              <a:ext cx="10" cy="2701"/>
            </a:xfrm>
            <a:prstGeom prst="rect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24" name="Rectangle 1051"/>
            <p:cNvSpPr>
              <a:spLocks noChangeArrowheads="1"/>
            </p:cNvSpPr>
            <p:nvPr/>
          </p:nvSpPr>
          <p:spPr bwMode="auto">
            <a:xfrm>
              <a:off x="3215" y="750"/>
              <a:ext cx="11" cy="2701"/>
            </a:xfrm>
            <a:prstGeom prst="rect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grpSp>
        <p:nvGrpSpPr>
          <p:cNvPr id="27664" name="Group 1052"/>
          <p:cNvGrpSpPr>
            <a:grpSpLocks/>
          </p:cNvGrpSpPr>
          <p:nvPr/>
        </p:nvGrpSpPr>
        <p:grpSpPr bwMode="auto">
          <a:xfrm rot="5400000">
            <a:off x="3036094" y="2102644"/>
            <a:ext cx="320675" cy="4287837"/>
            <a:chOff x="3502" y="750"/>
            <a:chExt cx="202" cy="2701"/>
          </a:xfrm>
        </p:grpSpPr>
        <p:sp>
          <p:nvSpPr>
            <p:cNvPr id="27721" name="Rectangle 1053"/>
            <p:cNvSpPr>
              <a:spLocks noChangeArrowheads="1"/>
            </p:cNvSpPr>
            <p:nvPr/>
          </p:nvSpPr>
          <p:spPr bwMode="auto">
            <a:xfrm>
              <a:off x="3502" y="750"/>
              <a:ext cx="11" cy="2701"/>
            </a:xfrm>
            <a:prstGeom prst="rect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22" name="Rectangle 1054"/>
            <p:cNvSpPr>
              <a:spLocks noChangeArrowheads="1"/>
            </p:cNvSpPr>
            <p:nvPr/>
          </p:nvSpPr>
          <p:spPr bwMode="auto">
            <a:xfrm>
              <a:off x="3693" y="750"/>
              <a:ext cx="11" cy="2701"/>
            </a:xfrm>
            <a:prstGeom prst="rect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grpSp>
        <p:nvGrpSpPr>
          <p:cNvPr id="27665" name="Group 1055"/>
          <p:cNvGrpSpPr>
            <a:grpSpLocks/>
          </p:cNvGrpSpPr>
          <p:nvPr/>
        </p:nvGrpSpPr>
        <p:grpSpPr bwMode="auto">
          <a:xfrm rot="5400000">
            <a:off x="3036094" y="2863057"/>
            <a:ext cx="320675" cy="4287837"/>
            <a:chOff x="3981" y="750"/>
            <a:chExt cx="202" cy="2701"/>
          </a:xfrm>
        </p:grpSpPr>
        <p:sp>
          <p:nvSpPr>
            <p:cNvPr id="27719" name="Rectangle 1056"/>
            <p:cNvSpPr>
              <a:spLocks noChangeArrowheads="1"/>
            </p:cNvSpPr>
            <p:nvPr/>
          </p:nvSpPr>
          <p:spPr bwMode="auto">
            <a:xfrm>
              <a:off x="3981" y="750"/>
              <a:ext cx="10" cy="2701"/>
            </a:xfrm>
            <a:prstGeom prst="rect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20" name="Rectangle 1057"/>
            <p:cNvSpPr>
              <a:spLocks noChangeArrowheads="1"/>
            </p:cNvSpPr>
            <p:nvPr/>
          </p:nvSpPr>
          <p:spPr bwMode="auto">
            <a:xfrm>
              <a:off x="4172" y="750"/>
              <a:ext cx="11" cy="2701"/>
            </a:xfrm>
            <a:prstGeom prst="rect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grpSp>
        <p:nvGrpSpPr>
          <p:cNvPr id="27666" name="Group 1058"/>
          <p:cNvGrpSpPr>
            <a:grpSpLocks/>
          </p:cNvGrpSpPr>
          <p:nvPr/>
        </p:nvGrpSpPr>
        <p:grpSpPr bwMode="auto">
          <a:xfrm rot="5400000">
            <a:off x="3036094" y="3621882"/>
            <a:ext cx="320675" cy="4287837"/>
            <a:chOff x="4459" y="750"/>
            <a:chExt cx="202" cy="2701"/>
          </a:xfrm>
        </p:grpSpPr>
        <p:sp>
          <p:nvSpPr>
            <p:cNvPr id="27717" name="Rectangle 1059"/>
            <p:cNvSpPr>
              <a:spLocks noChangeArrowheads="1"/>
            </p:cNvSpPr>
            <p:nvPr/>
          </p:nvSpPr>
          <p:spPr bwMode="auto">
            <a:xfrm>
              <a:off x="4459" y="750"/>
              <a:ext cx="11" cy="2701"/>
            </a:xfrm>
            <a:prstGeom prst="rect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7718" name="Rectangle 1060"/>
            <p:cNvSpPr>
              <a:spLocks noChangeArrowheads="1"/>
            </p:cNvSpPr>
            <p:nvPr/>
          </p:nvSpPr>
          <p:spPr bwMode="auto">
            <a:xfrm>
              <a:off x="4650" y="750"/>
              <a:ext cx="11" cy="2701"/>
            </a:xfrm>
            <a:prstGeom prst="rect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</p:grpSp>
      <p:sp>
        <p:nvSpPr>
          <p:cNvPr id="27667" name="Rectangle 1061"/>
          <p:cNvSpPr>
            <a:spLocks noChangeArrowheads="1"/>
          </p:cNvSpPr>
          <p:nvPr/>
        </p:nvSpPr>
        <p:spPr bwMode="auto">
          <a:xfrm>
            <a:off x="684213" y="2671763"/>
            <a:ext cx="346075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400">
                <a:solidFill>
                  <a:srgbClr val="000000"/>
                </a:solidFill>
              </a:rPr>
              <a:t>start</a:t>
            </a:r>
            <a:endParaRPr lang="en-US" altLang="en-US" sz="1800" i="1">
              <a:latin typeface="Dom Casual" charset="0"/>
            </a:endParaRPr>
          </a:p>
        </p:txBody>
      </p:sp>
      <p:sp>
        <p:nvSpPr>
          <p:cNvPr id="27668" name="Rectangle 1062"/>
          <p:cNvSpPr>
            <a:spLocks noChangeArrowheads="1"/>
          </p:cNvSpPr>
          <p:nvPr/>
        </p:nvSpPr>
        <p:spPr bwMode="auto">
          <a:xfrm>
            <a:off x="608013" y="3448050"/>
            <a:ext cx="414337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400">
                <a:solidFill>
                  <a:srgbClr val="000000"/>
                </a:solidFill>
              </a:rPr>
              <a:t>finish</a:t>
            </a:r>
            <a:endParaRPr lang="en-US" altLang="en-US" sz="1800" i="1">
              <a:latin typeface="Dom Casual" charset="0"/>
            </a:endParaRPr>
          </a:p>
        </p:txBody>
      </p:sp>
      <p:sp>
        <p:nvSpPr>
          <p:cNvPr id="27669" name="Rectangle 1063"/>
          <p:cNvSpPr>
            <a:spLocks noChangeArrowheads="1"/>
          </p:cNvSpPr>
          <p:nvPr/>
        </p:nvSpPr>
        <p:spPr bwMode="auto">
          <a:xfrm>
            <a:off x="303213" y="4191000"/>
            <a:ext cx="741362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400">
                <a:solidFill>
                  <a:srgbClr val="000000"/>
                </a:solidFill>
              </a:rPr>
              <a:t>operation</a:t>
            </a:r>
            <a:endParaRPr lang="en-US" altLang="en-US" sz="1800" i="1">
              <a:latin typeface="Dom Casual" charset="0"/>
            </a:endParaRPr>
          </a:p>
        </p:txBody>
      </p:sp>
      <p:sp>
        <p:nvSpPr>
          <p:cNvPr id="27670" name="Rectangle 1064"/>
          <p:cNvSpPr>
            <a:spLocks noChangeArrowheads="1"/>
          </p:cNvSpPr>
          <p:nvPr/>
        </p:nvSpPr>
        <p:spPr bwMode="auto">
          <a:xfrm>
            <a:off x="398463" y="4933950"/>
            <a:ext cx="63182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400">
                <a:solidFill>
                  <a:srgbClr val="000000"/>
                </a:solidFill>
              </a:rPr>
              <a:t>address</a:t>
            </a:r>
            <a:endParaRPr lang="en-US" altLang="en-US" sz="1800" i="1">
              <a:latin typeface="Dom Casual" charset="0"/>
            </a:endParaRPr>
          </a:p>
        </p:txBody>
      </p:sp>
      <p:sp>
        <p:nvSpPr>
          <p:cNvPr id="27671" name="Rectangle 1065"/>
          <p:cNvSpPr>
            <a:spLocks noChangeArrowheads="1"/>
          </p:cNvSpPr>
          <p:nvPr/>
        </p:nvSpPr>
        <p:spPr bwMode="auto">
          <a:xfrm>
            <a:off x="684213" y="5710238"/>
            <a:ext cx="346075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400">
                <a:solidFill>
                  <a:srgbClr val="000000"/>
                </a:solidFill>
              </a:rPr>
              <a:t>data</a:t>
            </a:r>
            <a:endParaRPr lang="en-US" altLang="en-US" sz="1800" i="1">
              <a:latin typeface="Dom Casual" charset="0"/>
            </a:endParaRPr>
          </a:p>
        </p:txBody>
      </p:sp>
      <p:sp>
        <p:nvSpPr>
          <p:cNvPr id="27672" name="Freeform 1066"/>
          <p:cNvSpPr>
            <a:spLocks/>
          </p:cNvSpPr>
          <p:nvPr/>
        </p:nvSpPr>
        <p:spPr bwMode="auto">
          <a:xfrm rot="5400000">
            <a:off x="1810544" y="1991519"/>
            <a:ext cx="303212" cy="1454150"/>
          </a:xfrm>
          <a:custGeom>
            <a:avLst/>
            <a:gdLst>
              <a:gd name="T0" fmla="*/ 2147483647 w 191"/>
              <a:gd name="T1" fmla="*/ 2147483647 h 916"/>
              <a:gd name="T2" fmla="*/ 0 w 191"/>
              <a:gd name="T3" fmla="*/ 2147483647 h 916"/>
              <a:gd name="T4" fmla="*/ 0 w 191"/>
              <a:gd name="T5" fmla="*/ 2147483647 h 916"/>
              <a:gd name="T6" fmla="*/ 2147483647 w 191"/>
              <a:gd name="T7" fmla="*/ 0 h 916"/>
              <a:gd name="T8" fmla="*/ 0 60000 65536"/>
              <a:gd name="T9" fmla="*/ 0 60000 65536"/>
              <a:gd name="T10" fmla="*/ 0 60000 65536"/>
              <a:gd name="T11" fmla="*/ 0 60000 65536"/>
              <a:gd name="T12" fmla="*/ 0 w 191"/>
              <a:gd name="T13" fmla="*/ 0 h 916"/>
              <a:gd name="T14" fmla="*/ 191 w 191"/>
              <a:gd name="T15" fmla="*/ 916 h 9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1" h="916">
                <a:moveTo>
                  <a:pt x="191" y="916"/>
                </a:moveTo>
                <a:lnTo>
                  <a:pt x="0" y="862"/>
                </a:lnTo>
                <a:lnTo>
                  <a:pt x="0" y="54"/>
                </a:lnTo>
                <a:lnTo>
                  <a:pt x="191" y="0"/>
                </a:lnTo>
              </a:path>
            </a:pathLst>
          </a:cu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3" name="Freeform 1067"/>
          <p:cNvSpPr>
            <a:spLocks/>
          </p:cNvSpPr>
          <p:nvPr/>
        </p:nvSpPr>
        <p:spPr bwMode="auto">
          <a:xfrm rot="5400000">
            <a:off x="3135312" y="1425576"/>
            <a:ext cx="303213" cy="4106862"/>
          </a:xfrm>
          <a:custGeom>
            <a:avLst/>
            <a:gdLst>
              <a:gd name="T0" fmla="*/ 2147483647 w 191"/>
              <a:gd name="T1" fmla="*/ 2147483647 h 2587"/>
              <a:gd name="T2" fmla="*/ 2147483647 w 191"/>
              <a:gd name="T3" fmla="*/ 2147483647 h 2587"/>
              <a:gd name="T4" fmla="*/ 0 w 191"/>
              <a:gd name="T5" fmla="*/ 2147483647 h 2587"/>
              <a:gd name="T6" fmla="*/ 0 w 191"/>
              <a:gd name="T7" fmla="*/ 0 h 2587"/>
              <a:gd name="T8" fmla="*/ 0 60000 65536"/>
              <a:gd name="T9" fmla="*/ 0 60000 65536"/>
              <a:gd name="T10" fmla="*/ 0 60000 65536"/>
              <a:gd name="T11" fmla="*/ 0 60000 65536"/>
              <a:gd name="T12" fmla="*/ 0 w 191"/>
              <a:gd name="T13" fmla="*/ 0 h 2587"/>
              <a:gd name="T14" fmla="*/ 191 w 191"/>
              <a:gd name="T15" fmla="*/ 2587 h 25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1" h="2587">
                <a:moveTo>
                  <a:pt x="191" y="2587"/>
                </a:moveTo>
                <a:lnTo>
                  <a:pt x="191" y="862"/>
                </a:lnTo>
                <a:lnTo>
                  <a:pt x="0" y="808"/>
                </a:lnTo>
                <a:lnTo>
                  <a:pt x="0" y="0"/>
                </a:lnTo>
              </a:path>
            </a:pathLst>
          </a:cu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4" name="Freeform 1068"/>
          <p:cNvSpPr>
            <a:spLocks/>
          </p:cNvSpPr>
          <p:nvPr/>
        </p:nvSpPr>
        <p:spPr bwMode="auto">
          <a:xfrm rot="5400000">
            <a:off x="5276057" y="1874044"/>
            <a:ext cx="303212" cy="171450"/>
          </a:xfrm>
          <a:custGeom>
            <a:avLst/>
            <a:gdLst>
              <a:gd name="T0" fmla="*/ 2147483647 w 191"/>
              <a:gd name="T1" fmla="*/ 2147483647 h 108"/>
              <a:gd name="T2" fmla="*/ 0 w 191"/>
              <a:gd name="T3" fmla="*/ 2147483647 h 108"/>
              <a:gd name="T4" fmla="*/ 0 w 191"/>
              <a:gd name="T5" fmla="*/ 0 h 108"/>
              <a:gd name="T6" fmla="*/ 0 60000 65536"/>
              <a:gd name="T7" fmla="*/ 0 60000 65536"/>
              <a:gd name="T8" fmla="*/ 0 60000 65536"/>
              <a:gd name="T9" fmla="*/ 0 w 191"/>
              <a:gd name="T10" fmla="*/ 0 h 108"/>
              <a:gd name="T11" fmla="*/ 191 w 191"/>
              <a:gd name="T12" fmla="*/ 108 h 1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" h="108">
                <a:moveTo>
                  <a:pt x="191" y="108"/>
                </a:moveTo>
                <a:lnTo>
                  <a:pt x="0" y="108"/>
                </a:lnTo>
                <a:lnTo>
                  <a:pt x="0" y="0"/>
                </a:lnTo>
              </a:path>
            </a:pathLst>
          </a:cu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5" name="Freeform 1069"/>
          <p:cNvSpPr>
            <a:spLocks/>
          </p:cNvSpPr>
          <p:nvPr/>
        </p:nvSpPr>
        <p:spPr bwMode="auto">
          <a:xfrm rot="5400000">
            <a:off x="5276056" y="3393282"/>
            <a:ext cx="303213" cy="171450"/>
          </a:xfrm>
          <a:custGeom>
            <a:avLst/>
            <a:gdLst>
              <a:gd name="T0" fmla="*/ 0 w 191"/>
              <a:gd name="T1" fmla="*/ 2147483647 h 108"/>
              <a:gd name="T2" fmla="*/ 2147483647 w 191"/>
              <a:gd name="T3" fmla="*/ 2147483647 h 108"/>
              <a:gd name="T4" fmla="*/ 2147483647 w 191"/>
              <a:gd name="T5" fmla="*/ 0 h 108"/>
              <a:gd name="T6" fmla="*/ 0 60000 65536"/>
              <a:gd name="T7" fmla="*/ 0 60000 65536"/>
              <a:gd name="T8" fmla="*/ 0 60000 65536"/>
              <a:gd name="T9" fmla="*/ 0 w 191"/>
              <a:gd name="T10" fmla="*/ 0 h 108"/>
              <a:gd name="T11" fmla="*/ 191 w 191"/>
              <a:gd name="T12" fmla="*/ 108 h 1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1" h="108">
                <a:moveTo>
                  <a:pt x="0" y="108"/>
                </a:moveTo>
                <a:lnTo>
                  <a:pt x="191" y="54"/>
                </a:lnTo>
                <a:lnTo>
                  <a:pt x="191" y="0"/>
                </a:lnTo>
              </a:path>
            </a:pathLst>
          </a:cu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6" name="Line 1070"/>
          <p:cNvSpPr>
            <a:spLocks noChangeShapeType="1"/>
          </p:cNvSpPr>
          <p:nvPr/>
        </p:nvSpPr>
        <p:spPr bwMode="auto">
          <a:xfrm rot="5400000" flipV="1">
            <a:off x="4098925" y="1458913"/>
            <a:ext cx="1588" cy="2824162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7677" name="Group 1071"/>
          <p:cNvGrpSpPr>
            <a:grpSpLocks/>
          </p:cNvGrpSpPr>
          <p:nvPr/>
        </p:nvGrpSpPr>
        <p:grpSpPr bwMode="auto">
          <a:xfrm rot="5400000">
            <a:off x="3220244" y="2099469"/>
            <a:ext cx="304800" cy="4278312"/>
            <a:chOff x="3502" y="642"/>
            <a:chExt cx="192" cy="2695"/>
          </a:xfrm>
        </p:grpSpPr>
        <p:sp>
          <p:nvSpPr>
            <p:cNvPr id="27710" name="Line 1072"/>
            <p:cNvSpPr>
              <a:spLocks noChangeShapeType="1"/>
            </p:cNvSpPr>
            <p:nvPr/>
          </p:nvSpPr>
          <p:spPr bwMode="auto">
            <a:xfrm flipH="1" flipV="1">
              <a:off x="3502" y="3284"/>
              <a:ext cx="191" cy="5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1" name="Line 1073"/>
            <p:cNvSpPr>
              <a:spLocks noChangeShapeType="1"/>
            </p:cNvSpPr>
            <p:nvPr/>
          </p:nvSpPr>
          <p:spPr bwMode="auto">
            <a:xfrm flipV="1">
              <a:off x="3505" y="3284"/>
              <a:ext cx="188" cy="5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2" name="Line 1074"/>
            <p:cNvSpPr>
              <a:spLocks noChangeShapeType="1"/>
            </p:cNvSpPr>
            <p:nvPr/>
          </p:nvSpPr>
          <p:spPr bwMode="auto">
            <a:xfrm flipV="1">
              <a:off x="3502" y="750"/>
              <a:ext cx="1" cy="253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3" name="Freeform 1075"/>
            <p:cNvSpPr>
              <a:spLocks/>
            </p:cNvSpPr>
            <p:nvPr/>
          </p:nvSpPr>
          <p:spPr bwMode="auto">
            <a:xfrm>
              <a:off x="3502" y="696"/>
              <a:ext cx="191" cy="2587"/>
            </a:xfrm>
            <a:custGeom>
              <a:avLst/>
              <a:gdLst>
                <a:gd name="T0" fmla="*/ 191 w 191"/>
                <a:gd name="T1" fmla="*/ 2587 h 2587"/>
                <a:gd name="T2" fmla="*/ 191 w 191"/>
                <a:gd name="T3" fmla="*/ 54 h 2587"/>
                <a:gd name="T4" fmla="*/ 0 w 191"/>
                <a:gd name="T5" fmla="*/ 0 h 2587"/>
                <a:gd name="T6" fmla="*/ 0 60000 65536"/>
                <a:gd name="T7" fmla="*/ 0 60000 65536"/>
                <a:gd name="T8" fmla="*/ 0 60000 65536"/>
                <a:gd name="T9" fmla="*/ 0 w 191"/>
                <a:gd name="T10" fmla="*/ 0 h 2587"/>
                <a:gd name="T11" fmla="*/ 191 w 191"/>
                <a:gd name="T12" fmla="*/ 2587 h 258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1" h="2587">
                  <a:moveTo>
                    <a:pt x="191" y="2587"/>
                  </a:moveTo>
                  <a:lnTo>
                    <a:pt x="191" y="54"/>
                  </a:lnTo>
                  <a:lnTo>
                    <a:pt x="0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4" name="Line 1076"/>
            <p:cNvSpPr>
              <a:spLocks noChangeShapeType="1"/>
            </p:cNvSpPr>
            <p:nvPr/>
          </p:nvSpPr>
          <p:spPr bwMode="auto">
            <a:xfrm flipV="1">
              <a:off x="3505" y="697"/>
              <a:ext cx="188" cy="5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5" name="Line 1077"/>
            <p:cNvSpPr>
              <a:spLocks noChangeShapeType="1"/>
            </p:cNvSpPr>
            <p:nvPr/>
          </p:nvSpPr>
          <p:spPr bwMode="auto">
            <a:xfrm flipV="1">
              <a:off x="3502" y="642"/>
              <a:ext cx="1" cy="5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6" name="Line 1078"/>
            <p:cNvSpPr>
              <a:spLocks noChangeShapeType="1"/>
            </p:cNvSpPr>
            <p:nvPr/>
          </p:nvSpPr>
          <p:spPr bwMode="auto">
            <a:xfrm flipV="1">
              <a:off x="3693" y="642"/>
              <a:ext cx="1" cy="5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678" name="Group 1079"/>
          <p:cNvGrpSpPr>
            <a:grpSpLocks/>
          </p:cNvGrpSpPr>
          <p:nvPr/>
        </p:nvGrpSpPr>
        <p:grpSpPr bwMode="auto">
          <a:xfrm rot="5400000">
            <a:off x="3220244" y="2859882"/>
            <a:ext cx="304800" cy="4278312"/>
            <a:chOff x="3981" y="642"/>
            <a:chExt cx="192" cy="2695"/>
          </a:xfrm>
        </p:grpSpPr>
        <p:sp>
          <p:nvSpPr>
            <p:cNvPr id="27703" name="Line 1080"/>
            <p:cNvSpPr>
              <a:spLocks noChangeShapeType="1"/>
            </p:cNvSpPr>
            <p:nvPr/>
          </p:nvSpPr>
          <p:spPr bwMode="auto">
            <a:xfrm flipH="1" flipV="1">
              <a:off x="3981" y="3284"/>
              <a:ext cx="188" cy="5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4" name="Line 1081"/>
            <p:cNvSpPr>
              <a:spLocks noChangeShapeType="1"/>
            </p:cNvSpPr>
            <p:nvPr/>
          </p:nvSpPr>
          <p:spPr bwMode="auto">
            <a:xfrm flipV="1">
              <a:off x="3981" y="3284"/>
              <a:ext cx="191" cy="5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5" name="Line 1082"/>
            <p:cNvSpPr>
              <a:spLocks noChangeShapeType="1"/>
            </p:cNvSpPr>
            <p:nvPr/>
          </p:nvSpPr>
          <p:spPr bwMode="auto">
            <a:xfrm flipV="1">
              <a:off x="3981" y="750"/>
              <a:ext cx="1" cy="253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6" name="Freeform 1083"/>
            <p:cNvSpPr>
              <a:spLocks/>
            </p:cNvSpPr>
            <p:nvPr/>
          </p:nvSpPr>
          <p:spPr bwMode="auto">
            <a:xfrm>
              <a:off x="3981" y="696"/>
              <a:ext cx="191" cy="2587"/>
            </a:xfrm>
            <a:custGeom>
              <a:avLst/>
              <a:gdLst>
                <a:gd name="T0" fmla="*/ 191 w 191"/>
                <a:gd name="T1" fmla="*/ 2587 h 2587"/>
                <a:gd name="T2" fmla="*/ 191 w 191"/>
                <a:gd name="T3" fmla="*/ 54 h 2587"/>
                <a:gd name="T4" fmla="*/ 0 w 191"/>
                <a:gd name="T5" fmla="*/ 0 h 2587"/>
                <a:gd name="T6" fmla="*/ 0 60000 65536"/>
                <a:gd name="T7" fmla="*/ 0 60000 65536"/>
                <a:gd name="T8" fmla="*/ 0 60000 65536"/>
                <a:gd name="T9" fmla="*/ 0 w 191"/>
                <a:gd name="T10" fmla="*/ 0 h 2587"/>
                <a:gd name="T11" fmla="*/ 191 w 191"/>
                <a:gd name="T12" fmla="*/ 2587 h 258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1" h="2587">
                  <a:moveTo>
                    <a:pt x="191" y="2587"/>
                  </a:moveTo>
                  <a:lnTo>
                    <a:pt x="191" y="54"/>
                  </a:lnTo>
                  <a:lnTo>
                    <a:pt x="0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7" name="Line 1084"/>
            <p:cNvSpPr>
              <a:spLocks noChangeShapeType="1"/>
            </p:cNvSpPr>
            <p:nvPr/>
          </p:nvSpPr>
          <p:spPr bwMode="auto">
            <a:xfrm flipV="1">
              <a:off x="3981" y="697"/>
              <a:ext cx="191" cy="5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8" name="Line 1085"/>
            <p:cNvSpPr>
              <a:spLocks noChangeShapeType="1"/>
            </p:cNvSpPr>
            <p:nvPr/>
          </p:nvSpPr>
          <p:spPr bwMode="auto">
            <a:xfrm flipV="1">
              <a:off x="3981" y="642"/>
              <a:ext cx="1" cy="5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9" name="Line 1086"/>
            <p:cNvSpPr>
              <a:spLocks noChangeShapeType="1"/>
            </p:cNvSpPr>
            <p:nvPr/>
          </p:nvSpPr>
          <p:spPr bwMode="auto">
            <a:xfrm flipV="1">
              <a:off x="4172" y="642"/>
              <a:ext cx="1" cy="5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679" name="Group 1087"/>
          <p:cNvGrpSpPr>
            <a:grpSpLocks/>
          </p:cNvGrpSpPr>
          <p:nvPr/>
        </p:nvGrpSpPr>
        <p:grpSpPr bwMode="auto">
          <a:xfrm rot="5400000">
            <a:off x="3220244" y="3618707"/>
            <a:ext cx="304800" cy="4278312"/>
            <a:chOff x="4459" y="642"/>
            <a:chExt cx="192" cy="2695"/>
          </a:xfrm>
        </p:grpSpPr>
        <p:sp>
          <p:nvSpPr>
            <p:cNvPr id="27696" name="Line 1088"/>
            <p:cNvSpPr>
              <a:spLocks noChangeShapeType="1"/>
            </p:cNvSpPr>
            <p:nvPr/>
          </p:nvSpPr>
          <p:spPr bwMode="auto">
            <a:xfrm flipH="1" flipV="1">
              <a:off x="4459" y="3284"/>
              <a:ext cx="191" cy="5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7" name="Line 1089"/>
            <p:cNvSpPr>
              <a:spLocks noChangeShapeType="1"/>
            </p:cNvSpPr>
            <p:nvPr/>
          </p:nvSpPr>
          <p:spPr bwMode="auto">
            <a:xfrm flipV="1">
              <a:off x="4462" y="3284"/>
              <a:ext cx="188" cy="5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8" name="Line 1090"/>
            <p:cNvSpPr>
              <a:spLocks noChangeShapeType="1"/>
            </p:cNvSpPr>
            <p:nvPr/>
          </p:nvSpPr>
          <p:spPr bwMode="auto">
            <a:xfrm flipV="1">
              <a:off x="4459" y="750"/>
              <a:ext cx="1" cy="253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9" name="Freeform 1091"/>
            <p:cNvSpPr>
              <a:spLocks/>
            </p:cNvSpPr>
            <p:nvPr/>
          </p:nvSpPr>
          <p:spPr bwMode="auto">
            <a:xfrm>
              <a:off x="4459" y="696"/>
              <a:ext cx="191" cy="2587"/>
            </a:xfrm>
            <a:custGeom>
              <a:avLst/>
              <a:gdLst>
                <a:gd name="T0" fmla="*/ 191 w 191"/>
                <a:gd name="T1" fmla="*/ 2587 h 2587"/>
                <a:gd name="T2" fmla="*/ 191 w 191"/>
                <a:gd name="T3" fmla="*/ 54 h 2587"/>
                <a:gd name="T4" fmla="*/ 0 w 191"/>
                <a:gd name="T5" fmla="*/ 0 h 2587"/>
                <a:gd name="T6" fmla="*/ 0 60000 65536"/>
                <a:gd name="T7" fmla="*/ 0 60000 65536"/>
                <a:gd name="T8" fmla="*/ 0 60000 65536"/>
                <a:gd name="T9" fmla="*/ 0 w 191"/>
                <a:gd name="T10" fmla="*/ 0 h 2587"/>
                <a:gd name="T11" fmla="*/ 191 w 191"/>
                <a:gd name="T12" fmla="*/ 2587 h 258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1" h="2587">
                  <a:moveTo>
                    <a:pt x="191" y="2587"/>
                  </a:moveTo>
                  <a:lnTo>
                    <a:pt x="191" y="54"/>
                  </a:lnTo>
                  <a:lnTo>
                    <a:pt x="0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0" name="Line 1092"/>
            <p:cNvSpPr>
              <a:spLocks noChangeShapeType="1"/>
            </p:cNvSpPr>
            <p:nvPr/>
          </p:nvSpPr>
          <p:spPr bwMode="auto">
            <a:xfrm flipV="1">
              <a:off x="4462" y="697"/>
              <a:ext cx="188" cy="5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1" name="Line 1093"/>
            <p:cNvSpPr>
              <a:spLocks noChangeShapeType="1"/>
            </p:cNvSpPr>
            <p:nvPr/>
          </p:nvSpPr>
          <p:spPr bwMode="auto">
            <a:xfrm flipV="1">
              <a:off x="4459" y="642"/>
              <a:ext cx="1" cy="5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2" name="Line 1094"/>
            <p:cNvSpPr>
              <a:spLocks noChangeShapeType="1"/>
            </p:cNvSpPr>
            <p:nvPr/>
          </p:nvSpPr>
          <p:spPr bwMode="auto">
            <a:xfrm flipV="1">
              <a:off x="4650" y="642"/>
              <a:ext cx="1" cy="5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80" name="Rectangle 1095"/>
          <p:cNvSpPr>
            <a:spLocks noChangeArrowheads="1"/>
          </p:cNvSpPr>
          <p:nvPr/>
        </p:nvSpPr>
        <p:spPr bwMode="auto">
          <a:xfrm>
            <a:off x="2593975" y="4195763"/>
            <a:ext cx="1205458" cy="15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100" dirty="0">
                <a:solidFill>
                  <a:srgbClr val="000000"/>
                </a:solidFill>
              </a:rPr>
              <a:t>WRITE (Originator)</a:t>
            </a:r>
            <a:endParaRPr lang="en-US" altLang="en-US" sz="1800" i="1" dirty="0">
              <a:latin typeface="Dom Casual" charset="0"/>
            </a:endParaRPr>
          </a:p>
        </p:txBody>
      </p:sp>
      <p:sp>
        <p:nvSpPr>
          <p:cNvPr id="27681" name="Rectangle 1096"/>
          <p:cNvSpPr>
            <a:spLocks noChangeArrowheads="1"/>
          </p:cNvSpPr>
          <p:nvPr/>
        </p:nvSpPr>
        <p:spPr bwMode="auto">
          <a:xfrm>
            <a:off x="2794000" y="4954588"/>
            <a:ext cx="711733" cy="15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100" dirty="0">
                <a:solidFill>
                  <a:srgbClr val="000000"/>
                </a:solidFill>
              </a:rPr>
              <a:t>(Originator)</a:t>
            </a:r>
            <a:endParaRPr lang="en-US" altLang="en-US" sz="1800" i="1" dirty="0">
              <a:latin typeface="Dom Casual" charset="0"/>
            </a:endParaRPr>
          </a:p>
        </p:txBody>
      </p:sp>
      <p:sp>
        <p:nvSpPr>
          <p:cNvPr id="27682" name="Rectangle 1097"/>
          <p:cNvSpPr>
            <a:spLocks noChangeArrowheads="1"/>
          </p:cNvSpPr>
          <p:nvPr/>
        </p:nvSpPr>
        <p:spPr bwMode="auto">
          <a:xfrm>
            <a:off x="2839953" y="5697538"/>
            <a:ext cx="711733" cy="15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100" dirty="0">
                <a:solidFill>
                  <a:srgbClr val="000000"/>
                </a:solidFill>
              </a:rPr>
              <a:t>(Originator)</a:t>
            </a:r>
            <a:endParaRPr lang="en-US" altLang="en-US" sz="1800" i="1" dirty="0">
              <a:latin typeface="Dom Casual" charset="0"/>
            </a:endParaRPr>
          </a:p>
        </p:txBody>
      </p:sp>
      <p:sp>
        <p:nvSpPr>
          <p:cNvPr id="27683" name="Rectangle 1098"/>
          <p:cNvSpPr>
            <a:spLocks noChangeArrowheads="1"/>
          </p:cNvSpPr>
          <p:nvPr/>
        </p:nvSpPr>
        <p:spPr bwMode="auto">
          <a:xfrm>
            <a:off x="1447800" y="2676525"/>
            <a:ext cx="711733" cy="15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100" dirty="0">
                <a:solidFill>
                  <a:srgbClr val="000000"/>
                </a:solidFill>
              </a:rPr>
              <a:t>(Originator)</a:t>
            </a:r>
            <a:endParaRPr lang="en-US" altLang="en-US" sz="1800" i="1" dirty="0">
              <a:latin typeface="Dom Casual" charset="0"/>
            </a:endParaRPr>
          </a:p>
        </p:txBody>
      </p:sp>
      <p:sp>
        <p:nvSpPr>
          <p:cNvPr id="27684" name="Rectangle 1099"/>
          <p:cNvSpPr>
            <a:spLocks noChangeArrowheads="1"/>
          </p:cNvSpPr>
          <p:nvPr/>
        </p:nvSpPr>
        <p:spPr bwMode="auto">
          <a:xfrm>
            <a:off x="4343400" y="3435350"/>
            <a:ext cx="682879" cy="15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100" dirty="0">
                <a:solidFill>
                  <a:srgbClr val="000000"/>
                </a:solidFill>
              </a:rPr>
              <a:t>(Recipient)</a:t>
            </a:r>
            <a:endParaRPr lang="en-US" altLang="en-US" sz="1800" i="1" dirty="0">
              <a:latin typeface="Dom Casual" charset="0"/>
            </a:endParaRPr>
          </a:p>
        </p:txBody>
      </p:sp>
      <p:sp>
        <p:nvSpPr>
          <p:cNvPr id="894028" name="Text Box 1100"/>
          <p:cNvSpPr txBox="1">
            <a:spLocks noChangeArrowheads="1"/>
          </p:cNvSpPr>
          <p:nvPr/>
        </p:nvSpPr>
        <p:spPr bwMode="auto">
          <a:xfrm>
            <a:off x="6019800" y="1143000"/>
            <a:ext cx="2895600" cy="13335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600" dirty="0">
                <a:solidFill>
                  <a:srgbClr val="CC0000"/>
                </a:solidFill>
                <a:ea typeface="ＭＳ Ｐゴシック" charset="0"/>
              </a:rPr>
              <a:t>ORIGINATOR:</a:t>
            </a:r>
          </a:p>
          <a:p>
            <a:pPr eaLnBrk="0" hangingPunct="0">
              <a:defRPr/>
            </a:pPr>
            <a:r>
              <a:rPr lang="en-US" sz="1600" dirty="0">
                <a:ea typeface="ＭＳ Ｐゴシック" charset="0"/>
              </a:rPr>
              <a:t>   1) Chooses bus operation</a:t>
            </a:r>
          </a:p>
          <a:p>
            <a:pPr eaLnBrk="0" hangingPunct="0">
              <a:defRPr/>
            </a:pPr>
            <a:r>
              <a:rPr lang="en-US" sz="1600" dirty="0">
                <a:ea typeface="ＭＳ Ｐゴシック" charset="0"/>
              </a:rPr>
              <a:t>   2) Asserts an address</a:t>
            </a:r>
          </a:p>
          <a:p>
            <a:pPr eaLnBrk="0" hangingPunct="0">
              <a:defRPr/>
            </a:pPr>
            <a:r>
              <a:rPr lang="en-US" sz="1600" dirty="0">
                <a:ea typeface="ＭＳ Ｐゴシック" charset="0"/>
              </a:rPr>
              <a:t>   3) Waits for a recipient to</a:t>
            </a:r>
            <a:br>
              <a:rPr lang="en-US" sz="1600" dirty="0">
                <a:ea typeface="ＭＳ Ｐゴシック" charset="0"/>
              </a:rPr>
            </a:br>
            <a:r>
              <a:rPr lang="en-US" sz="1600" dirty="0">
                <a:ea typeface="ＭＳ Ｐゴシック" charset="0"/>
              </a:rPr>
              <a:t>        answer.</a:t>
            </a:r>
          </a:p>
        </p:txBody>
      </p:sp>
      <p:sp>
        <p:nvSpPr>
          <p:cNvPr id="894029" name="Text Box 1101"/>
          <p:cNvSpPr txBox="1">
            <a:spLocks noChangeArrowheads="1"/>
          </p:cNvSpPr>
          <p:nvPr/>
        </p:nvSpPr>
        <p:spPr bwMode="auto">
          <a:xfrm>
            <a:off x="6019800" y="2749550"/>
            <a:ext cx="2895600" cy="18224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600" dirty="0">
                <a:solidFill>
                  <a:schemeClr val="accent2"/>
                </a:solidFill>
                <a:ea typeface="ＭＳ Ｐゴシック" charset="0"/>
              </a:rPr>
              <a:t>RECIPIENT:</a:t>
            </a:r>
          </a:p>
          <a:p>
            <a:pPr eaLnBrk="0" hangingPunct="0">
              <a:defRPr/>
            </a:pPr>
            <a:r>
              <a:rPr lang="en-US" sz="1600" dirty="0">
                <a:ea typeface="ＭＳ Ｐゴシック" charset="0"/>
              </a:rPr>
              <a:t>   1) Monitors start</a:t>
            </a:r>
          </a:p>
          <a:p>
            <a:pPr eaLnBrk="0" hangingPunct="0">
              <a:defRPr/>
            </a:pPr>
            <a:r>
              <a:rPr lang="en-US" sz="1600" dirty="0">
                <a:ea typeface="ＭＳ Ｐゴシック" charset="0"/>
              </a:rPr>
              <a:t>   2) Check address</a:t>
            </a:r>
          </a:p>
          <a:p>
            <a:pPr eaLnBrk="0" hangingPunct="0">
              <a:defRPr/>
            </a:pPr>
            <a:r>
              <a:rPr lang="en-US" sz="1600" dirty="0">
                <a:ea typeface="ＭＳ Ｐゴシック" charset="0"/>
              </a:rPr>
              <a:t>   3) If meant for me</a:t>
            </a:r>
          </a:p>
          <a:p>
            <a:pPr eaLnBrk="0" hangingPunct="0">
              <a:defRPr/>
            </a:pPr>
            <a:r>
              <a:rPr lang="en-US" sz="1600" dirty="0">
                <a:ea typeface="ＭＳ Ｐゴシック" charset="0"/>
              </a:rPr>
              <a:t>        a) look at bus operation</a:t>
            </a:r>
          </a:p>
          <a:p>
            <a:pPr eaLnBrk="0" hangingPunct="0">
              <a:defRPr/>
            </a:pPr>
            <a:r>
              <a:rPr lang="en-US" sz="1600" dirty="0">
                <a:ea typeface="ＭＳ Ｐゴシック" charset="0"/>
              </a:rPr>
              <a:t>        b) do operation</a:t>
            </a:r>
          </a:p>
          <a:p>
            <a:pPr eaLnBrk="0" hangingPunct="0">
              <a:defRPr/>
            </a:pPr>
            <a:r>
              <a:rPr lang="en-US" sz="1600" dirty="0">
                <a:ea typeface="ＭＳ Ｐゴシック" charset="0"/>
              </a:rPr>
              <a:t>        c) signal finish of cycle</a:t>
            </a:r>
          </a:p>
        </p:txBody>
      </p:sp>
      <p:sp>
        <p:nvSpPr>
          <p:cNvPr id="894030" name="Text Box 1102"/>
          <p:cNvSpPr txBox="1">
            <a:spLocks noChangeArrowheads="1"/>
          </p:cNvSpPr>
          <p:nvPr/>
        </p:nvSpPr>
        <p:spPr bwMode="auto">
          <a:xfrm>
            <a:off x="6019800" y="4822825"/>
            <a:ext cx="2895600" cy="1570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>
                <a:solidFill>
                  <a:srgbClr val="009900"/>
                </a:solidFill>
              </a:rPr>
              <a:t>BUS:</a:t>
            </a:r>
          </a:p>
          <a:p>
            <a:r>
              <a:rPr lang="en-US" altLang="en-US" sz="1600"/>
              <a:t>  1) Monitors start</a:t>
            </a:r>
            <a:br>
              <a:rPr lang="en-US" altLang="en-US" sz="1600"/>
            </a:br>
            <a:r>
              <a:rPr lang="en-US" altLang="en-US" sz="1600"/>
              <a:t>  2) Start count down</a:t>
            </a:r>
          </a:p>
          <a:p>
            <a:r>
              <a:rPr lang="en-US" altLang="en-US" sz="1600"/>
              <a:t>  3) If no one answers before</a:t>
            </a:r>
          </a:p>
          <a:p>
            <a:r>
              <a:rPr lang="en-US" altLang="en-US" sz="1600"/>
              <a:t>       counter reaches 0 then</a:t>
            </a:r>
          </a:p>
          <a:p>
            <a:r>
              <a:rPr lang="en-US" altLang="en-US" sz="1600"/>
              <a:t>       </a:t>
            </a:r>
            <a:r>
              <a:rPr lang="ja-JP" altLang="en-US" sz="1600"/>
              <a:t>“</a:t>
            </a:r>
            <a:r>
              <a:rPr lang="en-US" altLang="ja-JP" sz="1600"/>
              <a:t>time out</a:t>
            </a:r>
            <a:r>
              <a:rPr lang="ja-JP" altLang="en-US" sz="1600"/>
              <a:t>”</a:t>
            </a:r>
            <a:endParaRPr lang="en-US" altLang="en-US" sz="1600"/>
          </a:p>
        </p:txBody>
      </p:sp>
      <p:sp>
        <p:nvSpPr>
          <p:cNvPr id="894031" name="Line 1103"/>
          <p:cNvSpPr>
            <a:spLocks noChangeShapeType="1"/>
          </p:cNvSpPr>
          <p:nvPr/>
        </p:nvSpPr>
        <p:spPr bwMode="auto">
          <a:xfrm flipH="1">
            <a:off x="2603500" y="1639888"/>
            <a:ext cx="200025" cy="13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94032" name="Line 1104"/>
          <p:cNvSpPr>
            <a:spLocks noChangeShapeType="1"/>
          </p:cNvSpPr>
          <p:nvPr/>
        </p:nvSpPr>
        <p:spPr bwMode="auto">
          <a:xfrm>
            <a:off x="2085975" y="1639888"/>
            <a:ext cx="200025" cy="13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grpSp>
        <p:nvGrpSpPr>
          <p:cNvPr id="12" name="Group 1105"/>
          <p:cNvGrpSpPr>
            <a:grpSpLocks/>
          </p:cNvGrpSpPr>
          <p:nvPr/>
        </p:nvGrpSpPr>
        <p:grpSpPr bwMode="auto">
          <a:xfrm>
            <a:off x="906463" y="1905000"/>
            <a:ext cx="4098925" cy="3786188"/>
            <a:chOff x="565" y="1200"/>
            <a:chExt cx="2582" cy="2385"/>
          </a:xfrm>
        </p:grpSpPr>
        <p:sp>
          <p:nvSpPr>
            <p:cNvPr id="894034" name="Freeform 1106"/>
            <p:cNvSpPr>
              <a:spLocks/>
            </p:cNvSpPr>
            <p:nvPr/>
          </p:nvSpPr>
          <p:spPr bwMode="auto">
            <a:xfrm>
              <a:off x="768" y="1248"/>
              <a:ext cx="48" cy="480"/>
            </a:xfrm>
            <a:custGeom>
              <a:avLst/>
              <a:gdLst>
                <a:gd name="T0" fmla="*/ 0 w 48"/>
                <a:gd name="T1" fmla="*/ 0 h 480"/>
                <a:gd name="T2" fmla="*/ 32 w 48"/>
                <a:gd name="T3" fmla="*/ 211 h 480"/>
                <a:gd name="T4" fmla="*/ 17 w 48"/>
                <a:gd name="T5" fmla="*/ 308 h 480"/>
                <a:gd name="T6" fmla="*/ 48 w 48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0">
                  <a:moveTo>
                    <a:pt x="0" y="0"/>
                  </a:moveTo>
                  <a:cubicBezTo>
                    <a:pt x="5" y="35"/>
                    <a:pt x="29" y="160"/>
                    <a:pt x="32" y="211"/>
                  </a:cubicBezTo>
                  <a:cubicBezTo>
                    <a:pt x="35" y="262"/>
                    <a:pt x="14" y="263"/>
                    <a:pt x="17" y="308"/>
                  </a:cubicBezTo>
                  <a:cubicBezTo>
                    <a:pt x="20" y="353"/>
                    <a:pt x="42" y="444"/>
                    <a:pt x="48" y="480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94035" name="Freeform 1107"/>
            <p:cNvSpPr>
              <a:spLocks/>
            </p:cNvSpPr>
            <p:nvPr/>
          </p:nvSpPr>
          <p:spPr bwMode="auto">
            <a:xfrm>
              <a:off x="712" y="1248"/>
              <a:ext cx="112" cy="1392"/>
            </a:xfrm>
            <a:custGeom>
              <a:avLst/>
              <a:gdLst>
                <a:gd name="T0" fmla="*/ 64 w 112"/>
                <a:gd name="T1" fmla="*/ 0 h 1392"/>
                <a:gd name="T2" fmla="*/ 14 w 112"/>
                <a:gd name="T3" fmla="*/ 689 h 1392"/>
                <a:gd name="T4" fmla="*/ 16 w 112"/>
                <a:gd name="T5" fmla="*/ 974 h 1392"/>
                <a:gd name="T6" fmla="*/ 112 w 112"/>
                <a:gd name="T7" fmla="*/ 1392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" h="1392">
                  <a:moveTo>
                    <a:pt x="64" y="0"/>
                  </a:moveTo>
                  <a:cubicBezTo>
                    <a:pt x="56" y="115"/>
                    <a:pt x="22" y="527"/>
                    <a:pt x="14" y="689"/>
                  </a:cubicBezTo>
                  <a:cubicBezTo>
                    <a:pt x="6" y="851"/>
                    <a:pt x="0" y="857"/>
                    <a:pt x="16" y="974"/>
                  </a:cubicBezTo>
                  <a:cubicBezTo>
                    <a:pt x="32" y="1091"/>
                    <a:pt x="60" y="1241"/>
                    <a:pt x="112" y="1392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94036" name="Freeform 1108"/>
            <p:cNvSpPr>
              <a:spLocks/>
            </p:cNvSpPr>
            <p:nvPr/>
          </p:nvSpPr>
          <p:spPr bwMode="auto">
            <a:xfrm>
              <a:off x="660" y="1248"/>
              <a:ext cx="164" cy="1872"/>
            </a:xfrm>
            <a:custGeom>
              <a:avLst/>
              <a:gdLst>
                <a:gd name="T0" fmla="*/ 116 w 164"/>
                <a:gd name="T1" fmla="*/ 0 h 1872"/>
                <a:gd name="T2" fmla="*/ 13 w 164"/>
                <a:gd name="T3" fmla="*/ 906 h 1872"/>
                <a:gd name="T4" fmla="*/ 36 w 164"/>
                <a:gd name="T5" fmla="*/ 1340 h 1872"/>
                <a:gd name="T6" fmla="*/ 164 w 164"/>
                <a:gd name="T7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4" h="1872">
                  <a:moveTo>
                    <a:pt x="116" y="0"/>
                  </a:moveTo>
                  <a:cubicBezTo>
                    <a:pt x="99" y="151"/>
                    <a:pt x="26" y="683"/>
                    <a:pt x="13" y="906"/>
                  </a:cubicBezTo>
                  <a:cubicBezTo>
                    <a:pt x="0" y="1129"/>
                    <a:pt x="11" y="1179"/>
                    <a:pt x="36" y="1340"/>
                  </a:cubicBezTo>
                  <a:cubicBezTo>
                    <a:pt x="61" y="1501"/>
                    <a:pt x="137" y="1761"/>
                    <a:pt x="164" y="1872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94037" name="Freeform 1109"/>
            <p:cNvSpPr>
              <a:spLocks/>
            </p:cNvSpPr>
            <p:nvPr/>
          </p:nvSpPr>
          <p:spPr bwMode="auto">
            <a:xfrm>
              <a:off x="565" y="1248"/>
              <a:ext cx="259" cy="2337"/>
            </a:xfrm>
            <a:custGeom>
              <a:avLst/>
              <a:gdLst>
                <a:gd name="T0" fmla="*/ 211 w 259"/>
                <a:gd name="T1" fmla="*/ 0 h 2337"/>
                <a:gd name="T2" fmla="*/ 11 w 259"/>
                <a:gd name="T3" fmla="*/ 1150 h 2337"/>
                <a:gd name="T4" fmla="*/ 146 w 259"/>
                <a:gd name="T5" fmla="*/ 2145 h 2337"/>
                <a:gd name="T6" fmla="*/ 259 w 259"/>
                <a:gd name="T7" fmla="*/ 2304 h 2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2337">
                  <a:moveTo>
                    <a:pt x="211" y="0"/>
                  </a:moveTo>
                  <a:cubicBezTo>
                    <a:pt x="178" y="192"/>
                    <a:pt x="22" y="793"/>
                    <a:pt x="11" y="1150"/>
                  </a:cubicBezTo>
                  <a:cubicBezTo>
                    <a:pt x="0" y="1507"/>
                    <a:pt x="105" y="1953"/>
                    <a:pt x="146" y="2145"/>
                  </a:cubicBezTo>
                  <a:cubicBezTo>
                    <a:pt x="187" y="2337"/>
                    <a:pt x="235" y="2271"/>
                    <a:pt x="259" y="2304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94038" name="Freeform 1110"/>
            <p:cNvSpPr>
              <a:spLocks/>
            </p:cNvSpPr>
            <p:nvPr/>
          </p:nvSpPr>
          <p:spPr bwMode="auto">
            <a:xfrm flipH="1">
              <a:off x="3051" y="1200"/>
              <a:ext cx="96" cy="912"/>
            </a:xfrm>
            <a:custGeom>
              <a:avLst/>
              <a:gdLst>
                <a:gd name="T0" fmla="*/ 0 w 48"/>
                <a:gd name="T1" fmla="*/ 0 h 480"/>
                <a:gd name="T2" fmla="*/ 32 w 48"/>
                <a:gd name="T3" fmla="*/ 211 h 480"/>
                <a:gd name="T4" fmla="*/ 17 w 48"/>
                <a:gd name="T5" fmla="*/ 308 h 480"/>
                <a:gd name="T6" fmla="*/ 48 w 48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0">
                  <a:moveTo>
                    <a:pt x="0" y="0"/>
                  </a:moveTo>
                  <a:cubicBezTo>
                    <a:pt x="5" y="35"/>
                    <a:pt x="29" y="160"/>
                    <a:pt x="32" y="211"/>
                  </a:cubicBezTo>
                  <a:cubicBezTo>
                    <a:pt x="35" y="262"/>
                    <a:pt x="14" y="263"/>
                    <a:pt x="17" y="308"/>
                  </a:cubicBezTo>
                  <a:cubicBezTo>
                    <a:pt x="20" y="353"/>
                    <a:pt x="42" y="444"/>
                    <a:pt x="48" y="480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94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94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94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4028" grpId="0" animBg="1"/>
      <p:bldP spid="894029" grpId="0" animBg="1"/>
      <p:bldP spid="8940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84598" y="1470422"/>
            <a:ext cx="3858802" cy="815578"/>
            <a:chOff x="279811" y="2076450"/>
            <a:chExt cx="3858802" cy="815578"/>
          </a:xfrm>
        </p:grpSpPr>
        <p:sp>
          <p:nvSpPr>
            <p:cNvPr id="29708" name="Line 25"/>
            <p:cNvSpPr>
              <a:spLocks noChangeShapeType="1"/>
            </p:cNvSpPr>
            <p:nvPr/>
          </p:nvSpPr>
          <p:spPr bwMode="auto">
            <a:xfrm>
              <a:off x="425000" y="2694384"/>
              <a:ext cx="3564122" cy="119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709" name="Group 26"/>
            <p:cNvGrpSpPr>
              <a:grpSpLocks/>
            </p:cNvGrpSpPr>
            <p:nvPr/>
          </p:nvGrpSpPr>
          <p:grpSpPr bwMode="auto">
            <a:xfrm>
              <a:off x="279811" y="2619375"/>
              <a:ext cx="158095" cy="152400"/>
              <a:chOff x="384" y="1602"/>
              <a:chExt cx="147" cy="128"/>
            </a:xfrm>
          </p:grpSpPr>
          <p:sp>
            <p:nvSpPr>
              <p:cNvPr id="29743" name="Rectangle 27"/>
              <p:cNvSpPr>
                <a:spLocks noChangeArrowheads="1"/>
              </p:cNvSpPr>
              <p:nvPr/>
            </p:nvSpPr>
            <p:spPr bwMode="auto">
              <a:xfrm>
                <a:off x="388" y="1606"/>
                <a:ext cx="143" cy="124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29744" name="Line 28"/>
              <p:cNvSpPr>
                <a:spLocks noChangeShapeType="1"/>
              </p:cNvSpPr>
              <p:nvPr/>
            </p:nvSpPr>
            <p:spPr bwMode="auto">
              <a:xfrm>
                <a:off x="384" y="1602"/>
                <a:ext cx="143" cy="1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45" name="Line 29"/>
              <p:cNvSpPr>
                <a:spLocks noChangeShapeType="1"/>
              </p:cNvSpPr>
              <p:nvPr/>
            </p:nvSpPr>
            <p:spPr bwMode="auto">
              <a:xfrm flipH="1">
                <a:off x="384" y="1602"/>
                <a:ext cx="143" cy="1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10" name="Group 30"/>
            <p:cNvGrpSpPr>
              <a:grpSpLocks/>
            </p:cNvGrpSpPr>
            <p:nvPr/>
          </p:nvGrpSpPr>
          <p:grpSpPr bwMode="auto">
            <a:xfrm>
              <a:off x="3980518" y="2619375"/>
              <a:ext cx="158095" cy="152400"/>
              <a:chOff x="3825" y="1602"/>
              <a:chExt cx="147" cy="128"/>
            </a:xfrm>
          </p:grpSpPr>
          <p:sp>
            <p:nvSpPr>
              <p:cNvPr id="29740" name="Rectangle 31"/>
              <p:cNvSpPr>
                <a:spLocks noChangeArrowheads="1"/>
              </p:cNvSpPr>
              <p:nvPr/>
            </p:nvSpPr>
            <p:spPr bwMode="auto">
              <a:xfrm>
                <a:off x="3829" y="1606"/>
                <a:ext cx="143" cy="124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29741" name="Line 32"/>
              <p:cNvSpPr>
                <a:spLocks noChangeShapeType="1"/>
              </p:cNvSpPr>
              <p:nvPr/>
            </p:nvSpPr>
            <p:spPr bwMode="auto">
              <a:xfrm>
                <a:off x="3825" y="1602"/>
                <a:ext cx="143" cy="12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42" name="Line 33"/>
              <p:cNvSpPr>
                <a:spLocks noChangeShapeType="1"/>
              </p:cNvSpPr>
              <p:nvPr/>
            </p:nvSpPr>
            <p:spPr bwMode="auto">
              <a:xfrm flipH="1">
                <a:off x="3825" y="1602"/>
                <a:ext cx="143" cy="12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11" name="Group 34"/>
            <p:cNvGrpSpPr>
              <a:grpSpLocks/>
            </p:cNvGrpSpPr>
            <p:nvPr/>
          </p:nvGrpSpPr>
          <p:grpSpPr bwMode="auto">
            <a:xfrm>
              <a:off x="1641362" y="2324100"/>
              <a:ext cx="51623" cy="370284"/>
              <a:chOff x="1650" y="1354"/>
              <a:chExt cx="48" cy="311"/>
            </a:xfrm>
          </p:grpSpPr>
          <p:sp>
            <p:nvSpPr>
              <p:cNvPr id="29738" name="Freeform 35"/>
              <p:cNvSpPr>
                <a:spLocks/>
              </p:cNvSpPr>
              <p:nvPr/>
            </p:nvSpPr>
            <p:spPr bwMode="auto">
              <a:xfrm>
                <a:off x="1650" y="1582"/>
                <a:ext cx="48" cy="83"/>
              </a:xfrm>
              <a:custGeom>
                <a:avLst/>
                <a:gdLst>
                  <a:gd name="T0" fmla="*/ 24 w 48"/>
                  <a:gd name="T1" fmla="*/ 83 h 83"/>
                  <a:gd name="T2" fmla="*/ 0 w 48"/>
                  <a:gd name="T3" fmla="*/ 0 h 83"/>
                  <a:gd name="T4" fmla="*/ 24 w 48"/>
                  <a:gd name="T5" fmla="*/ 0 h 83"/>
                  <a:gd name="T6" fmla="*/ 48 w 48"/>
                  <a:gd name="T7" fmla="*/ 0 h 83"/>
                  <a:gd name="T8" fmla="*/ 24 w 48"/>
                  <a:gd name="T9" fmla="*/ 83 h 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83"/>
                  <a:gd name="T17" fmla="*/ 48 w 48"/>
                  <a:gd name="T18" fmla="*/ 83 h 8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83">
                    <a:moveTo>
                      <a:pt x="24" y="83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48" y="0"/>
                    </a:lnTo>
                    <a:lnTo>
                      <a:pt x="24" y="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39" name="Line 36"/>
              <p:cNvSpPr>
                <a:spLocks noChangeShapeType="1"/>
              </p:cNvSpPr>
              <p:nvPr/>
            </p:nvSpPr>
            <p:spPr bwMode="auto">
              <a:xfrm>
                <a:off x="1674" y="1354"/>
                <a:ext cx="1" cy="2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12" name="Group 37"/>
            <p:cNvGrpSpPr>
              <a:grpSpLocks/>
            </p:cNvGrpSpPr>
            <p:nvPr/>
          </p:nvGrpSpPr>
          <p:grpSpPr bwMode="auto">
            <a:xfrm>
              <a:off x="1727400" y="2793206"/>
              <a:ext cx="557096" cy="98822"/>
              <a:chOff x="1730" y="1748"/>
              <a:chExt cx="518" cy="83"/>
            </a:xfrm>
          </p:grpSpPr>
          <p:sp>
            <p:nvSpPr>
              <p:cNvPr id="29736" name="Freeform 38"/>
              <p:cNvSpPr>
                <a:spLocks/>
              </p:cNvSpPr>
              <p:nvPr/>
            </p:nvSpPr>
            <p:spPr bwMode="auto">
              <a:xfrm>
                <a:off x="2056" y="1748"/>
                <a:ext cx="192" cy="83"/>
              </a:xfrm>
              <a:custGeom>
                <a:avLst/>
                <a:gdLst>
                  <a:gd name="T0" fmla="*/ 192 w 192"/>
                  <a:gd name="T1" fmla="*/ 41 h 83"/>
                  <a:gd name="T2" fmla="*/ 0 w 192"/>
                  <a:gd name="T3" fmla="*/ 83 h 83"/>
                  <a:gd name="T4" fmla="*/ 0 w 192"/>
                  <a:gd name="T5" fmla="*/ 41 h 83"/>
                  <a:gd name="T6" fmla="*/ 0 w 192"/>
                  <a:gd name="T7" fmla="*/ 0 h 83"/>
                  <a:gd name="T8" fmla="*/ 192 w 192"/>
                  <a:gd name="T9" fmla="*/ 41 h 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2"/>
                  <a:gd name="T16" fmla="*/ 0 h 83"/>
                  <a:gd name="T17" fmla="*/ 192 w 192"/>
                  <a:gd name="T18" fmla="*/ 83 h 8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2" h="83">
                    <a:moveTo>
                      <a:pt x="192" y="41"/>
                    </a:moveTo>
                    <a:lnTo>
                      <a:pt x="0" y="83"/>
                    </a:lnTo>
                    <a:lnTo>
                      <a:pt x="0" y="41"/>
                    </a:lnTo>
                    <a:lnTo>
                      <a:pt x="0" y="0"/>
                    </a:lnTo>
                    <a:lnTo>
                      <a:pt x="192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37" name="Line 39"/>
              <p:cNvSpPr>
                <a:spLocks noChangeShapeType="1"/>
              </p:cNvSpPr>
              <p:nvPr/>
            </p:nvSpPr>
            <p:spPr bwMode="auto">
              <a:xfrm>
                <a:off x="1730" y="1789"/>
                <a:ext cx="342" cy="1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13" name="Group 40"/>
            <p:cNvGrpSpPr>
              <a:grpSpLocks/>
            </p:cNvGrpSpPr>
            <p:nvPr/>
          </p:nvGrpSpPr>
          <p:grpSpPr bwMode="auto">
            <a:xfrm>
              <a:off x="1050926" y="2793206"/>
              <a:ext cx="556020" cy="98822"/>
              <a:chOff x="1101" y="1748"/>
              <a:chExt cx="517" cy="83"/>
            </a:xfrm>
          </p:grpSpPr>
          <p:sp>
            <p:nvSpPr>
              <p:cNvPr id="29734" name="Freeform 41"/>
              <p:cNvSpPr>
                <a:spLocks/>
              </p:cNvSpPr>
              <p:nvPr/>
            </p:nvSpPr>
            <p:spPr bwMode="auto">
              <a:xfrm>
                <a:off x="1101" y="1748"/>
                <a:ext cx="191" cy="83"/>
              </a:xfrm>
              <a:custGeom>
                <a:avLst/>
                <a:gdLst>
                  <a:gd name="T0" fmla="*/ 0 w 191"/>
                  <a:gd name="T1" fmla="*/ 41 h 83"/>
                  <a:gd name="T2" fmla="*/ 191 w 191"/>
                  <a:gd name="T3" fmla="*/ 0 h 83"/>
                  <a:gd name="T4" fmla="*/ 191 w 191"/>
                  <a:gd name="T5" fmla="*/ 41 h 83"/>
                  <a:gd name="T6" fmla="*/ 191 w 191"/>
                  <a:gd name="T7" fmla="*/ 83 h 83"/>
                  <a:gd name="T8" fmla="*/ 0 w 191"/>
                  <a:gd name="T9" fmla="*/ 41 h 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1"/>
                  <a:gd name="T16" fmla="*/ 0 h 83"/>
                  <a:gd name="T17" fmla="*/ 191 w 191"/>
                  <a:gd name="T18" fmla="*/ 83 h 8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1" h="83">
                    <a:moveTo>
                      <a:pt x="0" y="41"/>
                    </a:moveTo>
                    <a:lnTo>
                      <a:pt x="191" y="0"/>
                    </a:lnTo>
                    <a:lnTo>
                      <a:pt x="191" y="41"/>
                    </a:lnTo>
                    <a:lnTo>
                      <a:pt x="191" y="83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35" name="Line 42"/>
              <p:cNvSpPr>
                <a:spLocks noChangeShapeType="1"/>
              </p:cNvSpPr>
              <p:nvPr/>
            </p:nvSpPr>
            <p:spPr bwMode="auto">
              <a:xfrm flipH="1">
                <a:off x="1276" y="1789"/>
                <a:ext cx="342" cy="1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14" name="Group 43"/>
            <p:cNvGrpSpPr>
              <a:grpSpLocks/>
            </p:cNvGrpSpPr>
            <p:nvPr/>
          </p:nvGrpSpPr>
          <p:grpSpPr bwMode="auto">
            <a:xfrm>
              <a:off x="3475045" y="2076450"/>
              <a:ext cx="112925" cy="617934"/>
              <a:chOff x="3355" y="1146"/>
              <a:chExt cx="105" cy="519"/>
            </a:xfrm>
          </p:grpSpPr>
          <p:grpSp>
            <p:nvGrpSpPr>
              <p:cNvPr id="29730" name="Group 44"/>
              <p:cNvGrpSpPr>
                <a:grpSpLocks/>
              </p:cNvGrpSpPr>
              <p:nvPr/>
            </p:nvGrpSpPr>
            <p:grpSpPr bwMode="auto">
              <a:xfrm>
                <a:off x="3371" y="1354"/>
                <a:ext cx="47" cy="311"/>
                <a:chOff x="3371" y="1354"/>
                <a:chExt cx="47" cy="311"/>
              </a:xfrm>
            </p:grpSpPr>
            <p:sp>
              <p:nvSpPr>
                <p:cNvPr id="29732" name="Freeform 45"/>
                <p:cNvSpPr>
                  <a:spLocks/>
                </p:cNvSpPr>
                <p:nvPr/>
              </p:nvSpPr>
              <p:spPr bwMode="auto">
                <a:xfrm>
                  <a:off x="3371" y="1354"/>
                  <a:ext cx="47" cy="83"/>
                </a:xfrm>
                <a:custGeom>
                  <a:avLst/>
                  <a:gdLst>
                    <a:gd name="T0" fmla="*/ 24 w 47"/>
                    <a:gd name="T1" fmla="*/ 0 h 83"/>
                    <a:gd name="T2" fmla="*/ 47 w 47"/>
                    <a:gd name="T3" fmla="*/ 83 h 83"/>
                    <a:gd name="T4" fmla="*/ 24 w 47"/>
                    <a:gd name="T5" fmla="*/ 83 h 83"/>
                    <a:gd name="T6" fmla="*/ 0 w 47"/>
                    <a:gd name="T7" fmla="*/ 83 h 83"/>
                    <a:gd name="T8" fmla="*/ 24 w 47"/>
                    <a:gd name="T9" fmla="*/ 0 h 8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7"/>
                    <a:gd name="T16" fmla="*/ 0 h 83"/>
                    <a:gd name="T17" fmla="*/ 47 w 47"/>
                    <a:gd name="T18" fmla="*/ 83 h 8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7" h="83">
                      <a:moveTo>
                        <a:pt x="24" y="0"/>
                      </a:moveTo>
                      <a:lnTo>
                        <a:pt x="47" y="83"/>
                      </a:lnTo>
                      <a:lnTo>
                        <a:pt x="24" y="83"/>
                      </a:lnTo>
                      <a:lnTo>
                        <a:pt x="0" y="83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33" name="Line 46"/>
                <p:cNvSpPr>
                  <a:spLocks noChangeShapeType="1"/>
                </p:cNvSpPr>
                <p:nvPr/>
              </p:nvSpPr>
              <p:spPr bwMode="auto">
                <a:xfrm>
                  <a:off x="3395" y="1437"/>
                  <a:ext cx="1" cy="22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731" name="Rectangle 47"/>
              <p:cNvSpPr>
                <a:spLocks noChangeArrowheads="1"/>
              </p:cNvSpPr>
              <p:nvPr/>
            </p:nvSpPr>
            <p:spPr bwMode="auto">
              <a:xfrm>
                <a:off x="3355" y="1146"/>
                <a:ext cx="105" cy="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>
                    <a:solidFill>
                      <a:srgbClr val="000000"/>
                    </a:solidFill>
                    <a:latin typeface="Helvetica" charset="0"/>
                  </a:rPr>
                  <a:t>?</a:t>
                </a:r>
                <a:endParaRPr lang="en-US" altLang="en-US" sz="1800"/>
              </a:p>
            </p:txBody>
          </p:sp>
        </p:grpSp>
        <p:grpSp>
          <p:nvGrpSpPr>
            <p:cNvPr id="29715" name="Group 48"/>
            <p:cNvGrpSpPr>
              <a:grpSpLocks/>
            </p:cNvGrpSpPr>
            <p:nvPr/>
          </p:nvGrpSpPr>
          <p:grpSpPr bwMode="auto">
            <a:xfrm>
              <a:off x="2857723" y="2076450"/>
              <a:ext cx="112925" cy="617934"/>
              <a:chOff x="2781" y="1146"/>
              <a:chExt cx="105" cy="519"/>
            </a:xfrm>
          </p:grpSpPr>
          <p:grpSp>
            <p:nvGrpSpPr>
              <p:cNvPr id="29726" name="Group 49"/>
              <p:cNvGrpSpPr>
                <a:grpSpLocks/>
              </p:cNvGrpSpPr>
              <p:nvPr/>
            </p:nvGrpSpPr>
            <p:grpSpPr bwMode="auto">
              <a:xfrm>
                <a:off x="2797" y="1354"/>
                <a:ext cx="48" cy="311"/>
                <a:chOff x="2797" y="1354"/>
                <a:chExt cx="48" cy="311"/>
              </a:xfrm>
            </p:grpSpPr>
            <p:sp>
              <p:nvSpPr>
                <p:cNvPr id="29728" name="Freeform 50"/>
                <p:cNvSpPr>
                  <a:spLocks/>
                </p:cNvSpPr>
                <p:nvPr/>
              </p:nvSpPr>
              <p:spPr bwMode="auto">
                <a:xfrm>
                  <a:off x="2797" y="1354"/>
                  <a:ext cx="48" cy="83"/>
                </a:xfrm>
                <a:custGeom>
                  <a:avLst/>
                  <a:gdLst>
                    <a:gd name="T0" fmla="*/ 24 w 48"/>
                    <a:gd name="T1" fmla="*/ 0 h 83"/>
                    <a:gd name="T2" fmla="*/ 48 w 48"/>
                    <a:gd name="T3" fmla="*/ 83 h 83"/>
                    <a:gd name="T4" fmla="*/ 24 w 48"/>
                    <a:gd name="T5" fmla="*/ 83 h 83"/>
                    <a:gd name="T6" fmla="*/ 0 w 48"/>
                    <a:gd name="T7" fmla="*/ 83 h 83"/>
                    <a:gd name="T8" fmla="*/ 24 w 48"/>
                    <a:gd name="T9" fmla="*/ 0 h 8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83"/>
                    <a:gd name="T17" fmla="*/ 48 w 48"/>
                    <a:gd name="T18" fmla="*/ 83 h 8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83">
                      <a:moveTo>
                        <a:pt x="24" y="0"/>
                      </a:moveTo>
                      <a:lnTo>
                        <a:pt x="48" y="83"/>
                      </a:lnTo>
                      <a:lnTo>
                        <a:pt x="24" y="83"/>
                      </a:lnTo>
                      <a:lnTo>
                        <a:pt x="0" y="83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29" name="Line 51"/>
                <p:cNvSpPr>
                  <a:spLocks noChangeShapeType="1"/>
                </p:cNvSpPr>
                <p:nvPr/>
              </p:nvSpPr>
              <p:spPr bwMode="auto">
                <a:xfrm>
                  <a:off x="2821" y="1437"/>
                  <a:ext cx="1" cy="22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727" name="Rectangle 52"/>
              <p:cNvSpPr>
                <a:spLocks noChangeArrowheads="1"/>
              </p:cNvSpPr>
              <p:nvPr/>
            </p:nvSpPr>
            <p:spPr bwMode="auto">
              <a:xfrm>
                <a:off x="2781" y="1146"/>
                <a:ext cx="105" cy="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>
                    <a:solidFill>
                      <a:srgbClr val="000000"/>
                    </a:solidFill>
                    <a:latin typeface="Helvetica" charset="0"/>
                  </a:rPr>
                  <a:t>?</a:t>
                </a:r>
                <a:endParaRPr lang="en-US" altLang="en-US" sz="1800"/>
              </a:p>
            </p:txBody>
          </p:sp>
        </p:grpSp>
        <p:grpSp>
          <p:nvGrpSpPr>
            <p:cNvPr id="29716" name="Group 53"/>
            <p:cNvGrpSpPr>
              <a:grpSpLocks/>
            </p:cNvGrpSpPr>
            <p:nvPr/>
          </p:nvGrpSpPr>
          <p:grpSpPr bwMode="auto">
            <a:xfrm>
              <a:off x="2240401" y="2076450"/>
              <a:ext cx="111849" cy="617934"/>
              <a:chOff x="2207" y="1146"/>
              <a:chExt cx="104" cy="519"/>
            </a:xfrm>
          </p:grpSpPr>
          <p:grpSp>
            <p:nvGrpSpPr>
              <p:cNvPr id="29722" name="Group 54"/>
              <p:cNvGrpSpPr>
                <a:grpSpLocks/>
              </p:cNvGrpSpPr>
              <p:nvPr/>
            </p:nvGrpSpPr>
            <p:grpSpPr bwMode="auto">
              <a:xfrm>
                <a:off x="2224" y="1354"/>
                <a:ext cx="48" cy="311"/>
                <a:chOff x="2224" y="1354"/>
                <a:chExt cx="48" cy="311"/>
              </a:xfrm>
            </p:grpSpPr>
            <p:sp>
              <p:nvSpPr>
                <p:cNvPr id="29724" name="Freeform 55"/>
                <p:cNvSpPr>
                  <a:spLocks/>
                </p:cNvSpPr>
                <p:nvPr/>
              </p:nvSpPr>
              <p:spPr bwMode="auto">
                <a:xfrm>
                  <a:off x="2224" y="1354"/>
                  <a:ext cx="48" cy="83"/>
                </a:xfrm>
                <a:custGeom>
                  <a:avLst/>
                  <a:gdLst>
                    <a:gd name="T0" fmla="*/ 24 w 48"/>
                    <a:gd name="T1" fmla="*/ 0 h 83"/>
                    <a:gd name="T2" fmla="*/ 48 w 48"/>
                    <a:gd name="T3" fmla="*/ 83 h 83"/>
                    <a:gd name="T4" fmla="*/ 24 w 48"/>
                    <a:gd name="T5" fmla="*/ 83 h 83"/>
                    <a:gd name="T6" fmla="*/ 0 w 48"/>
                    <a:gd name="T7" fmla="*/ 83 h 83"/>
                    <a:gd name="T8" fmla="*/ 24 w 48"/>
                    <a:gd name="T9" fmla="*/ 0 h 8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83"/>
                    <a:gd name="T17" fmla="*/ 48 w 48"/>
                    <a:gd name="T18" fmla="*/ 83 h 8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83">
                      <a:moveTo>
                        <a:pt x="24" y="0"/>
                      </a:moveTo>
                      <a:lnTo>
                        <a:pt x="48" y="83"/>
                      </a:lnTo>
                      <a:lnTo>
                        <a:pt x="24" y="83"/>
                      </a:lnTo>
                      <a:lnTo>
                        <a:pt x="0" y="83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25" name="Line 56"/>
                <p:cNvSpPr>
                  <a:spLocks noChangeShapeType="1"/>
                </p:cNvSpPr>
                <p:nvPr/>
              </p:nvSpPr>
              <p:spPr bwMode="auto">
                <a:xfrm>
                  <a:off x="2248" y="1437"/>
                  <a:ext cx="1" cy="22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723" name="Rectangle 57"/>
              <p:cNvSpPr>
                <a:spLocks noChangeArrowheads="1"/>
              </p:cNvSpPr>
              <p:nvPr/>
            </p:nvSpPr>
            <p:spPr bwMode="auto">
              <a:xfrm>
                <a:off x="2207" y="1146"/>
                <a:ext cx="104" cy="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>
                    <a:solidFill>
                      <a:srgbClr val="000000"/>
                    </a:solidFill>
                    <a:latin typeface="Helvetica" charset="0"/>
                  </a:rPr>
                  <a:t>?</a:t>
                </a:r>
                <a:endParaRPr lang="en-US" altLang="en-US" sz="1800"/>
              </a:p>
            </p:txBody>
          </p:sp>
        </p:grpSp>
        <p:grpSp>
          <p:nvGrpSpPr>
            <p:cNvPr id="29717" name="Group 58"/>
            <p:cNvGrpSpPr>
              <a:grpSpLocks/>
            </p:cNvGrpSpPr>
            <p:nvPr/>
          </p:nvGrpSpPr>
          <p:grpSpPr bwMode="auto">
            <a:xfrm>
              <a:off x="698171" y="2076450"/>
              <a:ext cx="112925" cy="617934"/>
              <a:chOff x="773" y="1146"/>
              <a:chExt cx="105" cy="519"/>
            </a:xfrm>
          </p:grpSpPr>
          <p:grpSp>
            <p:nvGrpSpPr>
              <p:cNvPr id="29718" name="Group 59"/>
              <p:cNvGrpSpPr>
                <a:grpSpLocks/>
              </p:cNvGrpSpPr>
              <p:nvPr/>
            </p:nvGrpSpPr>
            <p:grpSpPr bwMode="auto">
              <a:xfrm>
                <a:off x="790" y="1354"/>
                <a:ext cx="48" cy="311"/>
                <a:chOff x="790" y="1354"/>
                <a:chExt cx="48" cy="311"/>
              </a:xfrm>
            </p:grpSpPr>
            <p:sp>
              <p:nvSpPr>
                <p:cNvPr id="29720" name="Freeform 60"/>
                <p:cNvSpPr>
                  <a:spLocks/>
                </p:cNvSpPr>
                <p:nvPr/>
              </p:nvSpPr>
              <p:spPr bwMode="auto">
                <a:xfrm>
                  <a:off x="790" y="1354"/>
                  <a:ext cx="48" cy="83"/>
                </a:xfrm>
                <a:custGeom>
                  <a:avLst/>
                  <a:gdLst>
                    <a:gd name="T0" fmla="*/ 24 w 48"/>
                    <a:gd name="T1" fmla="*/ 0 h 83"/>
                    <a:gd name="T2" fmla="*/ 48 w 48"/>
                    <a:gd name="T3" fmla="*/ 83 h 83"/>
                    <a:gd name="T4" fmla="*/ 24 w 48"/>
                    <a:gd name="T5" fmla="*/ 83 h 83"/>
                    <a:gd name="T6" fmla="*/ 0 w 48"/>
                    <a:gd name="T7" fmla="*/ 83 h 83"/>
                    <a:gd name="T8" fmla="*/ 24 w 48"/>
                    <a:gd name="T9" fmla="*/ 0 h 8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83"/>
                    <a:gd name="T17" fmla="*/ 48 w 48"/>
                    <a:gd name="T18" fmla="*/ 83 h 8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83">
                      <a:moveTo>
                        <a:pt x="24" y="0"/>
                      </a:moveTo>
                      <a:lnTo>
                        <a:pt x="48" y="83"/>
                      </a:lnTo>
                      <a:lnTo>
                        <a:pt x="24" y="83"/>
                      </a:lnTo>
                      <a:lnTo>
                        <a:pt x="0" y="83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21" name="Line 61"/>
                <p:cNvSpPr>
                  <a:spLocks noChangeShapeType="1"/>
                </p:cNvSpPr>
                <p:nvPr/>
              </p:nvSpPr>
              <p:spPr bwMode="auto">
                <a:xfrm>
                  <a:off x="814" y="1437"/>
                  <a:ext cx="1" cy="22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719" name="Rectangle 62"/>
              <p:cNvSpPr>
                <a:spLocks noChangeArrowheads="1"/>
              </p:cNvSpPr>
              <p:nvPr/>
            </p:nvSpPr>
            <p:spPr bwMode="auto">
              <a:xfrm>
                <a:off x="773" y="1146"/>
                <a:ext cx="105" cy="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>
                    <a:solidFill>
                      <a:srgbClr val="000000"/>
                    </a:solidFill>
                    <a:latin typeface="Helvetica" charset="0"/>
                  </a:rPr>
                  <a:t>?</a:t>
                </a:r>
                <a:endParaRPr lang="en-US" altLang="en-US" sz="1800"/>
              </a:p>
            </p:txBody>
          </p:sp>
        </p:grpSp>
      </p:grpSp>
      <p:sp>
        <p:nvSpPr>
          <p:cNvPr id="22532" name="Rectangle 64"/>
          <p:cNvSpPr>
            <a:spLocks noChangeArrowheads="1"/>
          </p:cNvSpPr>
          <p:nvPr/>
        </p:nvSpPr>
        <p:spPr bwMode="auto">
          <a:xfrm>
            <a:off x="314797" y="2743200"/>
            <a:ext cx="8676803" cy="3347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en-US" altLang="en-US" sz="1800" dirty="0">
                <a:latin typeface="Bookman Old Style" charset="0"/>
              </a:rPr>
              <a:t>ANALOG ISSUES:</a:t>
            </a:r>
          </a:p>
          <a:p>
            <a:pPr marL="233363" lvl="1" indent="-233363" eaLnBrk="1" hangingPunct="1">
              <a:lnSpc>
                <a:spcPct val="105000"/>
              </a:lnSpc>
              <a:buFontTx/>
              <a:buChar char="•"/>
            </a:pPr>
            <a:r>
              <a:rPr lang="en-US" altLang="en-US" sz="2000" u="sng" dirty="0">
                <a:latin typeface="Bookman Old Style" charset="0"/>
              </a:rPr>
              <a:t>Propagation times</a:t>
            </a:r>
          </a:p>
          <a:p>
            <a:pPr marL="628650" lvl="2" indent="-234950" eaLnBrk="1" hangingPunct="1">
              <a:lnSpc>
                <a:spcPct val="105000"/>
              </a:lnSpc>
              <a:buFont typeface="Wingdings" charset="2"/>
              <a:buChar char="§"/>
            </a:pPr>
            <a:r>
              <a:rPr lang="en-US" altLang="en-US" sz="1800" dirty="0">
                <a:latin typeface="Bookman Old Style" charset="0"/>
              </a:rPr>
              <a:t>Signals travel at ~18 cm/ns on a PCB</a:t>
            </a:r>
            <a:endParaRPr lang="en-US" altLang="ja-JP" sz="1800" dirty="0">
              <a:latin typeface="Bookman Old Style" charset="0"/>
            </a:endParaRPr>
          </a:p>
          <a:p>
            <a:pPr marL="233363" lvl="1" indent="-223838" eaLnBrk="1" hangingPunct="1">
              <a:lnSpc>
                <a:spcPct val="105000"/>
              </a:lnSpc>
              <a:buFontTx/>
              <a:buChar char="•"/>
            </a:pPr>
            <a:r>
              <a:rPr lang="en-US" altLang="en-US" sz="2000" u="sng" dirty="0">
                <a:latin typeface="Bookman Old Style" charset="0"/>
              </a:rPr>
              <a:t>Skew</a:t>
            </a:r>
          </a:p>
          <a:p>
            <a:pPr marL="628650" lvl="2" indent="-234950" eaLnBrk="1" hangingPunct="1">
              <a:lnSpc>
                <a:spcPct val="105000"/>
              </a:lnSpc>
              <a:buFont typeface="Wingdings" charset="2"/>
              <a:buChar char="§"/>
            </a:pPr>
            <a:r>
              <a:rPr lang="en-US" altLang="en-US" sz="1800" dirty="0">
                <a:latin typeface="Bookman Old Style" charset="0"/>
              </a:rPr>
              <a:t>Different points along the bus see the signals at different times</a:t>
            </a:r>
          </a:p>
          <a:p>
            <a:pPr marL="628650" lvl="2" indent="-234950" eaLnBrk="1" hangingPunct="1">
              <a:lnSpc>
                <a:spcPct val="105000"/>
              </a:lnSpc>
              <a:buFont typeface="Wingdings" charset="2"/>
              <a:buChar char="§"/>
            </a:pPr>
            <a:r>
              <a:rPr lang="en-US" altLang="en-US" sz="1800" dirty="0">
                <a:latin typeface="Bookman Old Style" charset="0"/>
              </a:rPr>
              <a:t>Bits of data propagate at slightly different rates along parallel wires</a:t>
            </a:r>
          </a:p>
          <a:p>
            <a:pPr marL="233363" lvl="1" indent="-223838" eaLnBrk="1" hangingPunct="1">
              <a:lnSpc>
                <a:spcPct val="105000"/>
              </a:lnSpc>
              <a:buFontTx/>
              <a:buChar char="•"/>
            </a:pPr>
            <a:r>
              <a:rPr lang="en-US" altLang="en-US" sz="2000" u="sng" dirty="0">
                <a:latin typeface="Bookman Old Style" charset="0"/>
              </a:rPr>
              <a:t>Reflections &amp; standing waves</a:t>
            </a:r>
          </a:p>
          <a:p>
            <a:pPr marL="628650" lvl="2" indent="-234950" eaLnBrk="1" hangingPunct="1">
              <a:lnSpc>
                <a:spcPct val="105000"/>
              </a:lnSpc>
              <a:buFont typeface="Wingdings" charset="2"/>
              <a:buChar char="§"/>
            </a:pPr>
            <a:r>
              <a:rPr lang="en-US" altLang="en-US" sz="1800" dirty="0">
                <a:latin typeface="Bookman Old Style" charset="0"/>
              </a:rPr>
              <a:t>At each interface (places where the propagation medium changes) the signal may reflect if the impedances are not matched.</a:t>
            </a:r>
          </a:p>
          <a:p>
            <a:pPr marL="628650" lvl="2" indent="-234950" eaLnBrk="1" hangingPunct="1">
              <a:lnSpc>
                <a:spcPct val="105000"/>
              </a:lnSpc>
              <a:buFont typeface="Wingdings" charset="2"/>
              <a:buChar char="§"/>
            </a:pPr>
            <a:r>
              <a:rPr lang="en-US" altLang="en-US" sz="1800" dirty="0">
                <a:latin typeface="Bookman Old Style" charset="0"/>
              </a:rPr>
              <a:t>Make a transition on a long line – may have to wait many transition times for echoes to subside.</a:t>
            </a:r>
          </a:p>
        </p:txBody>
      </p:sp>
      <p:sp>
        <p:nvSpPr>
          <p:cNvPr id="2970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rebuchet MS" charset="0"/>
              </a:rPr>
              <a:t>Bus Lines as Transmission Lines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6319383"/>
            <a:ext cx="697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https://</a:t>
            </a:r>
            <a:r>
              <a:rPr lang="en-US" dirty="0" err="1">
                <a:latin typeface="+mn-lt"/>
              </a:rPr>
              <a:t>en.wikipedia.org</a:t>
            </a:r>
            <a:r>
              <a:rPr lang="en-US" dirty="0">
                <a:latin typeface="+mn-lt"/>
              </a:rPr>
              <a:t>/wiki/</a:t>
            </a:r>
            <a:r>
              <a:rPr lang="en-US" dirty="0" err="1">
                <a:latin typeface="+mn-lt"/>
              </a:rPr>
              <a:t>Reflections_of_signals_on_conducting_lines</a:t>
            </a:r>
            <a:endParaRPr lang="en-US" dirty="0">
              <a:latin typeface="+mn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863117" y="1979777"/>
            <a:ext cx="169277" cy="1692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787321" y="1980810"/>
            <a:ext cx="169277" cy="1692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407870" y="1990517"/>
            <a:ext cx="169277" cy="1692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3023041" y="1993742"/>
            <a:ext cx="169277" cy="1692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634986" y="2010420"/>
            <a:ext cx="169277" cy="1692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800600" y="914400"/>
            <a:ext cx="4164983" cy="2525917"/>
            <a:chOff x="4800600" y="914400"/>
            <a:chExt cx="4164983" cy="252591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DBDBE3"/>
                </a:clrFrom>
                <a:clrTo>
                  <a:srgbClr val="DBDBE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00600" y="1295400"/>
              <a:ext cx="4164983" cy="94217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638210" y="914400"/>
              <a:ext cx="26675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+mn-lt"/>
                </a:rPr>
                <a:t>Spinningspark</a:t>
              </a:r>
              <a:r>
                <a:rPr lang="en-US" sz="1600" dirty="0">
                  <a:latin typeface="+mn-lt"/>
                </a:rPr>
                <a:t> (CC BY-SA 3.0)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5638800" y="1981200"/>
                  <a:ext cx="2711640" cy="14591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sz="2000" dirty="0">
                      <a:latin typeface="+mj-lt"/>
                    </a:rPr>
                    <a:t>Transmission: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bg-BG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a14:m>
                  <a:endParaRPr lang="en-US" sz="2000" dirty="0">
                    <a:latin typeface="+mj-lt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sz="2000" dirty="0">
                      <a:latin typeface="+mj-lt"/>
                    </a:rPr>
                    <a:t>Reflection: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bg-BG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a14:m>
                  <a:endParaRPr 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8800" y="1981200"/>
                  <a:ext cx="2711640" cy="14591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7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Oval 81"/>
            <p:cNvSpPr/>
            <p:nvPr/>
          </p:nvSpPr>
          <p:spPr>
            <a:xfrm>
              <a:off x="6972005" y="1278352"/>
              <a:ext cx="169277" cy="16927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uiExpand="1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3" descr="Ethsp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44800"/>
            <a:ext cx="33020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029201" y="1887538"/>
            <a:ext cx="3581399" cy="3619500"/>
            <a:chOff x="5029201" y="1887538"/>
            <a:chExt cx="3581399" cy="3619500"/>
          </a:xfrm>
        </p:grpSpPr>
        <p:grpSp>
          <p:nvGrpSpPr>
            <p:cNvPr id="31746" name="Group 4"/>
            <p:cNvGrpSpPr>
              <a:grpSpLocks/>
            </p:cNvGrpSpPr>
            <p:nvPr/>
          </p:nvGrpSpPr>
          <p:grpSpPr bwMode="auto">
            <a:xfrm>
              <a:off x="5029201" y="3544888"/>
              <a:ext cx="3087688" cy="1962150"/>
              <a:chOff x="3168" y="1646"/>
              <a:chExt cx="1945" cy="1236"/>
            </a:xfrm>
          </p:grpSpPr>
          <p:sp>
            <p:nvSpPr>
              <p:cNvPr id="24583" name="Rectangle 5"/>
              <p:cNvSpPr>
                <a:spLocks noChangeArrowheads="1"/>
              </p:cNvSpPr>
              <p:nvPr/>
            </p:nvSpPr>
            <p:spPr bwMode="auto">
              <a:xfrm>
                <a:off x="3856" y="1646"/>
                <a:ext cx="1255" cy="19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1400">
                    <a:latin typeface="+mj-lt"/>
                    <a:ea typeface="ＭＳ Ｐゴシック" charset="0"/>
                    <a:cs typeface="ＭＳ Ｐゴシック" charset="0"/>
                  </a:rPr>
                  <a:t>Application</a:t>
                </a:r>
              </a:p>
            </p:txBody>
          </p:sp>
          <p:sp>
            <p:nvSpPr>
              <p:cNvPr id="24584" name="Rectangle 6"/>
              <p:cNvSpPr>
                <a:spLocks noChangeArrowheads="1"/>
              </p:cNvSpPr>
              <p:nvPr/>
            </p:nvSpPr>
            <p:spPr bwMode="auto">
              <a:xfrm>
                <a:off x="3856" y="1850"/>
                <a:ext cx="1255" cy="19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1400">
                    <a:latin typeface="+mj-lt"/>
                    <a:ea typeface="ＭＳ Ｐゴシック" charset="0"/>
                    <a:cs typeface="ＭＳ Ｐゴシック" charset="0"/>
                  </a:rPr>
                  <a:t>Session</a:t>
                </a:r>
              </a:p>
            </p:txBody>
          </p:sp>
          <p:sp>
            <p:nvSpPr>
              <p:cNvPr id="24585" name="Rectangle 7"/>
              <p:cNvSpPr>
                <a:spLocks noChangeArrowheads="1"/>
              </p:cNvSpPr>
              <p:nvPr/>
            </p:nvSpPr>
            <p:spPr bwMode="auto">
              <a:xfrm>
                <a:off x="3856" y="2273"/>
                <a:ext cx="652" cy="19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1400">
                    <a:latin typeface="+mj-lt"/>
                    <a:ea typeface="ＭＳ Ｐゴシック" charset="0"/>
                    <a:cs typeface="ＭＳ Ｐゴシック" charset="0"/>
                  </a:rPr>
                  <a:t>TCP</a:t>
                </a:r>
              </a:p>
            </p:txBody>
          </p:sp>
          <p:sp>
            <p:nvSpPr>
              <p:cNvPr id="24586" name="Rectangle 8"/>
              <p:cNvSpPr>
                <a:spLocks noChangeArrowheads="1"/>
              </p:cNvSpPr>
              <p:nvPr/>
            </p:nvSpPr>
            <p:spPr bwMode="auto">
              <a:xfrm>
                <a:off x="4508" y="2273"/>
                <a:ext cx="603" cy="19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1400">
                    <a:latin typeface="+mj-lt"/>
                    <a:ea typeface="ＭＳ Ｐゴシック" charset="0"/>
                    <a:cs typeface="ＭＳ Ｐゴシック" charset="0"/>
                  </a:rPr>
                  <a:t>UDP</a:t>
                </a:r>
              </a:p>
            </p:txBody>
          </p:sp>
          <p:sp>
            <p:nvSpPr>
              <p:cNvPr id="24587" name="Rectangle 9"/>
              <p:cNvSpPr>
                <a:spLocks noChangeArrowheads="1"/>
              </p:cNvSpPr>
              <p:nvPr/>
            </p:nvSpPr>
            <p:spPr bwMode="auto">
              <a:xfrm>
                <a:off x="3856" y="2477"/>
                <a:ext cx="1255" cy="19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1400">
                    <a:latin typeface="+mj-lt"/>
                    <a:ea typeface="ＭＳ Ｐゴシック" charset="0"/>
                    <a:cs typeface="ＭＳ Ｐゴシック" charset="0"/>
                  </a:rPr>
                  <a:t>IP</a:t>
                </a:r>
              </a:p>
            </p:txBody>
          </p:sp>
          <p:sp>
            <p:nvSpPr>
              <p:cNvPr id="24588" name="Rectangle 10"/>
              <p:cNvSpPr>
                <a:spLocks noChangeArrowheads="1"/>
              </p:cNvSpPr>
              <p:nvPr/>
            </p:nvSpPr>
            <p:spPr bwMode="auto">
              <a:xfrm>
                <a:off x="3856" y="2671"/>
                <a:ext cx="652" cy="19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1400" dirty="0">
                    <a:latin typeface="+mj-lt"/>
                    <a:ea typeface="ＭＳ Ｐゴシック" charset="0"/>
                    <a:cs typeface="ＭＳ Ｐゴシック" charset="0"/>
                  </a:rPr>
                  <a:t>Ethernet</a:t>
                </a:r>
              </a:p>
            </p:txBody>
          </p:sp>
          <p:sp>
            <p:nvSpPr>
              <p:cNvPr id="24590" name="Text Box 12"/>
              <p:cNvSpPr txBox="1">
                <a:spLocks noChangeArrowheads="1"/>
              </p:cNvSpPr>
              <p:nvPr/>
            </p:nvSpPr>
            <p:spPr bwMode="auto">
              <a:xfrm>
                <a:off x="3253" y="2688"/>
                <a:ext cx="573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0">
                    <a:latin typeface="+mj-lt"/>
                  </a:rPr>
                  <a:t>Physical</a:t>
                </a:r>
              </a:p>
            </p:txBody>
          </p:sp>
          <p:sp>
            <p:nvSpPr>
              <p:cNvPr id="24591" name="Text Box 13"/>
              <p:cNvSpPr txBox="1">
                <a:spLocks noChangeArrowheads="1"/>
              </p:cNvSpPr>
              <p:nvPr/>
            </p:nvSpPr>
            <p:spPr bwMode="auto">
              <a:xfrm>
                <a:off x="3254" y="2472"/>
                <a:ext cx="577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0">
                    <a:latin typeface="+mj-lt"/>
                  </a:rPr>
                  <a:t>Network</a:t>
                </a:r>
              </a:p>
            </p:txBody>
          </p:sp>
          <p:sp>
            <p:nvSpPr>
              <p:cNvPr id="24592" name="Text Box 14"/>
              <p:cNvSpPr txBox="1">
                <a:spLocks noChangeArrowheads="1"/>
              </p:cNvSpPr>
              <p:nvPr/>
            </p:nvSpPr>
            <p:spPr bwMode="auto">
              <a:xfrm>
                <a:off x="3168" y="2280"/>
                <a:ext cx="666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0" dirty="0">
                    <a:latin typeface="+mj-lt"/>
                  </a:rPr>
                  <a:t>Transport</a:t>
                </a:r>
              </a:p>
            </p:txBody>
          </p:sp>
          <p:sp>
            <p:nvSpPr>
              <p:cNvPr id="24593" name="Line 15"/>
              <p:cNvSpPr>
                <a:spLocks noChangeShapeType="1"/>
              </p:cNvSpPr>
              <p:nvPr/>
            </p:nvSpPr>
            <p:spPr bwMode="auto">
              <a:xfrm>
                <a:off x="4268" y="2049"/>
                <a:ext cx="0" cy="21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4594" name="Line 16"/>
              <p:cNvSpPr>
                <a:spLocks noChangeShapeType="1"/>
              </p:cNvSpPr>
              <p:nvPr/>
            </p:nvSpPr>
            <p:spPr bwMode="auto">
              <a:xfrm>
                <a:off x="4940" y="2049"/>
                <a:ext cx="0" cy="21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4595" name="Line 17"/>
              <p:cNvSpPr>
                <a:spLocks noChangeShapeType="1"/>
              </p:cNvSpPr>
              <p:nvPr/>
            </p:nvSpPr>
            <p:spPr bwMode="auto">
              <a:xfrm flipV="1">
                <a:off x="4700" y="2049"/>
                <a:ext cx="0" cy="21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4596" name="Line 18"/>
              <p:cNvSpPr>
                <a:spLocks noChangeShapeType="1"/>
              </p:cNvSpPr>
              <p:nvPr/>
            </p:nvSpPr>
            <p:spPr bwMode="auto">
              <a:xfrm flipV="1">
                <a:off x="4028" y="2061"/>
                <a:ext cx="0" cy="21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4508" y="2673"/>
                <a:ext cx="605" cy="20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1100">
                    <a:latin typeface="+mj-lt"/>
                    <a:ea typeface="ＭＳ Ｐゴシック" charset="0"/>
                    <a:cs typeface="ＭＳ Ｐゴシック" charset="0"/>
                  </a:rPr>
                  <a:t>Token Ring</a:t>
                </a:r>
                <a:endParaRPr lang="en-US" sz="1100" dirty="0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24580" name="Text Box 19"/>
            <p:cNvSpPr txBox="1">
              <a:spLocks noChangeArrowheads="1"/>
            </p:cNvSpPr>
            <p:nvPr/>
          </p:nvSpPr>
          <p:spPr bwMode="auto">
            <a:xfrm>
              <a:off x="5181600" y="1887538"/>
              <a:ext cx="3429000" cy="1477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8925" indent="-2889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>
                  <a:latin typeface="Bookman Old Style" charset="0"/>
                </a:rPr>
                <a:t>IDEA: Protocol </a:t>
              </a:r>
              <a:r>
                <a:rPr lang="ja-JP" altLang="en-US" sz="1800">
                  <a:latin typeface="Bookman Old Style" charset="0"/>
                </a:rPr>
                <a:t>“</a:t>
              </a:r>
              <a:r>
                <a:rPr lang="en-US" altLang="ja-JP" sz="1800">
                  <a:latin typeface="Bookman Old Style" charset="0"/>
                </a:rPr>
                <a:t>layers</a:t>
              </a:r>
              <a:r>
                <a:rPr lang="ja-JP" altLang="en-US" sz="1800">
                  <a:latin typeface="Bookman Old Style" charset="0"/>
                </a:rPr>
                <a:t>”</a:t>
              </a:r>
              <a:r>
                <a:rPr lang="en-US" altLang="ja-JP" sz="1800">
                  <a:latin typeface="Bookman Old Style" charset="0"/>
                </a:rPr>
                <a:t> that isolate application-level interface from low-level physical devices:</a:t>
              </a:r>
            </a:p>
            <a:p>
              <a:endParaRPr lang="en-US" altLang="en-US" sz="1800">
                <a:latin typeface="Bookman Old Style" charset="0"/>
              </a:endParaRPr>
            </a:p>
          </p:txBody>
        </p:sp>
      </p:grpSp>
      <p:sp>
        <p:nvSpPr>
          <p:cNvPr id="24581" name="Text Box 20"/>
          <p:cNvSpPr txBox="1">
            <a:spLocks noChangeArrowheads="1"/>
          </p:cNvSpPr>
          <p:nvPr/>
        </p:nvSpPr>
        <p:spPr bwMode="auto">
          <a:xfrm>
            <a:off x="533400" y="1582738"/>
            <a:ext cx="403860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8275" indent="-1682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latin typeface="Bookman Old Style" charset="0"/>
              </a:rPr>
              <a:t>ETHERNET: In the mid-70</a:t>
            </a:r>
            <a:r>
              <a:rPr lang="ja-JP" altLang="en-US" sz="1800">
                <a:latin typeface="Bookman Old Style" charset="0"/>
              </a:rPr>
              <a:t>’</a:t>
            </a:r>
            <a:r>
              <a:rPr lang="en-US" altLang="ja-JP" sz="1800">
                <a:latin typeface="Bookman Old Style" charset="0"/>
              </a:rPr>
              <a:t>s Bob Metcalf (at Xerox PARC, an MIT alum) devised a bus for networking computers together.</a:t>
            </a:r>
          </a:p>
          <a:p>
            <a:pPr eaLnBrk="1" hangingPunct="1"/>
            <a:endParaRPr lang="en-US" altLang="en-US" sz="1800">
              <a:latin typeface="Bookman Old Style" charset="0"/>
            </a:endParaRPr>
          </a:p>
        </p:txBody>
      </p:sp>
      <p:sp>
        <p:nvSpPr>
          <p:cNvPr id="24582" name="Rectangle 21"/>
          <p:cNvSpPr>
            <a:spLocks noChangeArrowheads="1"/>
          </p:cNvSpPr>
          <p:nvPr/>
        </p:nvSpPr>
        <p:spPr bwMode="auto">
          <a:xfrm>
            <a:off x="381000" y="4521200"/>
            <a:ext cx="60198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11125" indent="-1111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 eaLnBrk="1" hangingPunct="1">
              <a:buFont typeface="Times" charset="0"/>
              <a:buChar char="•"/>
            </a:pPr>
            <a:r>
              <a:rPr lang="en-US" altLang="en-US" sz="1800" dirty="0">
                <a:latin typeface="Bookman Old Style" charset="0"/>
              </a:rPr>
              <a:t>Inspired by Aloha net (radio)</a:t>
            </a:r>
          </a:p>
          <a:p>
            <a:pPr lvl="1" eaLnBrk="1" hangingPunct="1">
              <a:buFont typeface="Times" charset="0"/>
              <a:buChar char="•"/>
            </a:pPr>
            <a:r>
              <a:rPr lang="en-US" altLang="en-US" sz="1800" dirty="0">
                <a:latin typeface="Bookman Old Style" charset="0"/>
              </a:rPr>
              <a:t>COAX replaced </a:t>
            </a:r>
            <a:r>
              <a:rPr lang="ja-JP" altLang="en-US" sz="1800" dirty="0">
                <a:latin typeface="Bookman Old Style" charset="0"/>
              </a:rPr>
              <a:t>“</a:t>
            </a:r>
            <a:r>
              <a:rPr lang="en-US" altLang="ja-JP" sz="1800" dirty="0">
                <a:latin typeface="Bookman Old Style" charset="0"/>
              </a:rPr>
              <a:t>ether</a:t>
            </a:r>
            <a:r>
              <a:rPr lang="ja-JP" altLang="en-US" sz="1800" dirty="0">
                <a:latin typeface="Bookman Old Style" charset="0"/>
              </a:rPr>
              <a:t>”</a:t>
            </a:r>
            <a:endParaRPr lang="en-US" altLang="ja-JP" sz="1800" dirty="0">
              <a:latin typeface="Bookman Old Style" charset="0"/>
            </a:endParaRPr>
          </a:p>
          <a:p>
            <a:pPr lvl="1" eaLnBrk="1" hangingPunct="1">
              <a:buFont typeface="Times" charset="0"/>
              <a:buChar char="•"/>
            </a:pPr>
            <a:r>
              <a:rPr lang="en-US" altLang="en-US" sz="1800" i="1" dirty="0">
                <a:latin typeface="Bookman Old Style" charset="0"/>
              </a:rPr>
              <a:t>Bit-serial</a:t>
            </a:r>
            <a:r>
              <a:rPr lang="en-US" altLang="en-US" sz="1800" dirty="0">
                <a:latin typeface="Bookman Old Style" charset="0"/>
              </a:rPr>
              <a:t> (optimized for long wires)</a:t>
            </a:r>
          </a:p>
          <a:p>
            <a:pPr lvl="1" eaLnBrk="1" hangingPunct="1">
              <a:buFont typeface="Times" charset="0"/>
              <a:buChar char="•"/>
            </a:pPr>
            <a:r>
              <a:rPr lang="en-US" altLang="en-US" sz="1800" dirty="0">
                <a:latin typeface="Bookman Old Style" charset="0"/>
              </a:rPr>
              <a:t>Variable-length </a:t>
            </a:r>
            <a:r>
              <a:rPr lang="ja-JP" altLang="en-US" sz="1800" dirty="0">
                <a:latin typeface="Bookman Old Style" charset="0"/>
              </a:rPr>
              <a:t>“</a:t>
            </a:r>
            <a:r>
              <a:rPr lang="en-US" altLang="ja-JP" sz="1800" dirty="0">
                <a:latin typeface="Bookman Old Style" charset="0"/>
              </a:rPr>
              <a:t>packets</a:t>
            </a:r>
            <a:r>
              <a:rPr lang="ja-JP" altLang="en-US" sz="1800" dirty="0">
                <a:latin typeface="Bookman Old Style" charset="0"/>
              </a:rPr>
              <a:t>”</a:t>
            </a:r>
            <a:r>
              <a:rPr lang="en-US" altLang="ja-JP" sz="1800" dirty="0">
                <a:latin typeface="Bookman Old Style" charset="0"/>
              </a:rPr>
              <a:t>:</a:t>
            </a:r>
          </a:p>
          <a:p>
            <a:pPr lvl="1" eaLnBrk="1" hangingPunct="1"/>
            <a:r>
              <a:rPr lang="en-US" altLang="en-US" sz="1800" dirty="0">
                <a:latin typeface="Bookman Old Style" charset="0"/>
              </a:rPr>
              <a:t> 		- self-clocked data (no clock, skew!)</a:t>
            </a:r>
          </a:p>
          <a:p>
            <a:pPr lvl="1" eaLnBrk="1" hangingPunct="1"/>
            <a:r>
              <a:rPr lang="en-US" altLang="en-US" sz="1800" dirty="0">
                <a:latin typeface="Bookman Old Style" charset="0"/>
              </a:rPr>
              <a:t>		- header (</a:t>
            </a:r>
            <a:r>
              <a:rPr lang="en-US" altLang="en-US" sz="1800" dirty="0" err="1">
                <a:latin typeface="Bookman Old Style" charset="0"/>
              </a:rPr>
              <a:t>dest</a:t>
            </a:r>
            <a:r>
              <a:rPr lang="en-US" altLang="en-US" sz="1800" dirty="0">
                <a:latin typeface="Bookman Old Style" charset="0"/>
              </a:rPr>
              <a:t>), data bits, checksum    </a:t>
            </a:r>
          </a:p>
          <a:p>
            <a:pPr lvl="1" eaLnBrk="1" hangingPunct="1">
              <a:buFont typeface="Times" charset="0"/>
              <a:buChar char="•"/>
            </a:pPr>
            <a:r>
              <a:rPr lang="en-US" altLang="en-US" sz="1800" dirty="0">
                <a:latin typeface="Bookman Old Style" charset="0"/>
              </a:rPr>
              <a:t>Issues: sharing, contention, arbitration, </a:t>
            </a:r>
            <a:r>
              <a:rPr lang="ja-JP" altLang="en-US" sz="1800" dirty="0">
                <a:latin typeface="Bookman Old Style" charset="0"/>
              </a:rPr>
              <a:t>“</a:t>
            </a:r>
            <a:r>
              <a:rPr lang="en-US" altLang="ja-JP" sz="1800" dirty="0" err="1">
                <a:latin typeface="Bookman Old Style" charset="0"/>
              </a:rPr>
              <a:t>backoff</a:t>
            </a:r>
            <a:r>
              <a:rPr lang="ja-JP" altLang="en-US" sz="1800" dirty="0">
                <a:latin typeface="Bookman Old Style" charset="0"/>
              </a:rPr>
              <a:t>”</a:t>
            </a:r>
            <a:endParaRPr lang="en-US" altLang="en-US" sz="1800" dirty="0">
              <a:latin typeface="Bookman Old Style" charset="0"/>
            </a:endParaRPr>
          </a:p>
        </p:txBody>
      </p:sp>
      <p:sp>
        <p:nvSpPr>
          <p:cNvPr id="317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rebuchet MS" charset="0"/>
              </a:rPr>
              <a:t>Meanwhile, Outside the Box…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7400" y="990600"/>
            <a:ext cx="497998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latin typeface="+mj-lt"/>
                <a:ea typeface="ＭＳ Ｐゴシック" charset="0"/>
                <a:cs typeface="ＭＳ Ｐゴシック" charset="0"/>
              </a:rPr>
              <a:t>The network as an interface standard.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74638"/>
            <a:ext cx="9067800" cy="6397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Lessons learned: single driver, point-to-point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181600"/>
            <a:ext cx="8229600" cy="1447800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  <a:defRPr/>
            </a:pPr>
            <a:r>
              <a:rPr lang="en-US" sz="2000" dirty="0">
                <a:latin typeface="+mj-lt"/>
                <a:cs typeface="+mn-cs"/>
              </a:rPr>
              <a:t>Issues:  </a:t>
            </a:r>
          </a:p>
          <a:p>
            <a:pPr indent="-165100" eaLnBrk="1" hangingPunct="1">
              <a:defRPr/>
            </a:pPr>
            <a:r>
              <a:rPr lang="en-US" sz="2000" dirty="0">
                <a:latin typeface="+mj-lt"/>
                <a:cs typeface="+mn-cs"/>
              </a:rPr>
              <a:t>	Impedance troubles when driving in middle</a:t>
            </a:r>
          </a:p>
          <a:p>
            <a:pPr indent="-165100" eaLnBrk="1" hangingPunct="1">
              <a:defRPr/>
            </a:pPr>
            <a:r>
              <a:rPr lang="en-US" sz="2000" dirty="0">
                <a:latin typeface="+mj-lt"/>
                <a:cs typeface="+mn-cs"/>
              </a:rPr>
              <a:t>	Turn-around time when sharing a wire (wired-or glitch)</a:t>
            </a:r>
          </a:p>
        </p:txBody>
      </p:sp>
      <p:cxnSp>
        <p:nvCxnSpPr>
          <p:cNvPr id="42" name="Straight Connector 41"/>
          <p:cNvCxnSpPr/>
          <p:nvPr/>
        </p:nvCxnSpPr>
        <p:spPr bwMode="auto">
          <a:xfrm>
            <a:off x="3124200" y="4267200"/>
            <a:ext cx="0" cy="3048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 flipH="1" flipV="1">
            <a:off x="1905000" y="4265613"/>
            <a:ext cx="6362700" cy="31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78" name="TextBox 45"/>
          <p:cNvSpPr txBox="1">
            <a:spLocks noChangeArrowheads="1"/>
          </p:cNvSpPr>
          <p:nvPr/>
        </p:nvSpPr>
        <p:spPr bwMode="auto">
          <a:xfrm>
            <a:off x="381000" y="4043363"/>
            <a:ext cx="1120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b="0">
                <a:solidFill>
                  <a:srgbClr val="FF0000"/>
                </a:solidFill>
                <a:latin typeface="+mj-lt"/>
              </a:rPr>
              <a:t>SLOW</a:t>
            </a:r>
          </a:p>
        </p:txBody>
      </p:sp>
      <p:grpSp>
        <p:nvGrpSpPr>
          <p:cNvPr id="34847" name="Group 56"/>
          <p:cNvGrpSpPr>
            <a:grpSpLocks/>
          </p:cNvGrpSpPr>
          <p:nvPr/>
        </p:nvGrpSpPr>
        <p:grpSpPr bwMode="auto">
          <a:xfrm>
            <a:off x="7775575" y="4276725"/>
            <a:ext cx="377825" cy="447675"/>
            <a:chOff x="6784974" y="4276923"/>
            <a:chExt cx="377826" cy="446906"/>
          </a:xfrm>
        </p:grpSpPr>
        <p:sp>
          <p:nvSpPr>
            <p:cNvPr id="27715" name="Freeform 44"/>
            <p:cNvSpPr>
              <a:spLocks/>
            </p:cNvSpPr>
            <p:nvPr/>
          </p:nvSpPr>
          <p:spPr bwMode="auto">
            <a:xfrm>
              <a:off x="7061200" y="4276923"/>
              <a:ext cx="101600" cy="369253"/>
            </a:xfrm>
            <a:custGeom>
              <a:avLst/>
              <a:gdLst>
                <a:gd name="T0" fmla="*/ 38100 w 101600"/>
                <a:gd name="T1" fmla="*/ 0 h 292100"/>
                <a:gd name="T2" fmla="*/ 38100 w 101600"/>
                <a:gd name="T3" fmla="*/ 73025 h 292100"/>
                <a:gd name="T4" fmla="*/ 101600 w 101600"/>
                <a:gd name="T5" fmla="*/ 111125 h 292100"/>
                <a:gd name="T6" fmla="*/ 12700 w 101600"/>
                <a:gd name="T7" fmla="*/ 127000 h 292100"/>
                <a:gd name="T8" fmla="*/ 98425 w 101600"/>
                <a:gd name="T9" fmla="*/ 161925 h 292100"/>
                <a:gd name="T10" fmla="*/ 0 w 101600"/>
                <a:gd name="T11" fmla="*/ 187325 h 292100"/>
                <a:gd name="T12" fmla="*/ 98425 w 101600"/>
                <a:gd name="T13" fmla="*/ 206375 h 292100"/>
                <a:gd name="T14" fmla="*/ 47625 w 101600"/>
                <a:gd name="T15" fmla="*/ 238125 h 292100"/>
                <a:gd name="T16" fmla="*/ 44450 w 101600"/>
                <a:gd name="T17" fmla="*/ 292100 h 292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1600" h="292100">
                  <a:moveTo>
                    <a:pt x="38100" y="0"/>
                  </a:moveTo>
                  <a:lnTo>
                    <a:pt x="38100" y="73025"/>
                  </a:lnTo>
                  <a:lnTo>
                    <a:pt x="101600" y="111125"/>
                  </a:lnTo>
                  <a:lnTo>
                    <a:pt x="12700" y="127000"/>
                  </a:lnTo>
                  <a:lnTo>
                    <a:pt x="98425" y="161925"/>
                  </a:lnTo>
                  <a:lnTo>
                    <a:pt x="0" y="187325"/>
                  </a:lnTo>
                  <a:lnTo>
                    <a:pt x="98425" y="206375"/>
                  </a:lnTo>
                  <a:lnTo>
                    <a:pt x="47625" y="238125"/>
                  </a:lnTo>
                  <a:lnTo>
                    <a:pt x="44450" y="2921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716" name="TextBox 46"/>
            <p:cNvSpPr txBox="1">
              <a:spLocks noChangeArrowheads="1"/>
            </p:cNvSpPr>
            <p:nvPr/>
          </p:nvSpPr>
          <p:spPr bwMode="auto">
            <a:xfrm>
              <a:off x="6784974" y="4343483"/>
              <a:ext cx="376239" cy="30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b="0">
                  <a:latin typeface="+mj-lt"/>
                </a:rPr>
                <a:t>Z</a:t>
              </a:r>
              <a:r>
                <a:rPr lang="en-US" sz="1400" b="0" baseline="-25000">
                  <a:latin typeface="+mj-lt"/>
                </a:rPr>
                <a:t>0</a:t>
              </a:r>
            </a:p>
          </p:txBody>
        </p:sp>
        <p:sp>
          <p:nvSpPr>
            <p:cNvPr id="27717" name="Isosceles Triangle 50"/>
            <p:cNvSpPr>
              <a:spLocks noChangeArrowheads="1"/>
            </p:cNvSpPr>
            <p:nvPr/>
          </p:nvSpPr>
          <p:spPr bwMode="auto">
            <a:xfrm rot="10800000">
              <a:off x="7086600" y="4600217"/>
              <a:ext cx="76200" cy="123612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34848" name="Group 61"/>
          <p:cNvGrpSpPr>
            <a:grpSpLocks/>
          </p:cNvGrpSpPr>
          <p:nvPr/>
        </p:nvGrpSpPr>
        <p:grpSpPr bwMode="auto">
          <a:xfrm>
            <a:off x="2971800" y="4565650"/>
            <a:ext cx="304800" cy="287338"/>
            <a:chOff x="2514600" y="4380259"/>
            <a:chExt cx="304800" cy="287858"/>
          </a:xfrm>
        </p:grpSpPr>
        <p:sp>
          <p:nvSpPr>
            <p:cNvPr id="27713" name="Isosceles Triangle 53"/>
            <p:cNvSpPr>
              <a:spLocks noChangeArrowheads="1"/>
            </p:cNvSpPr>
            <p:nvPr/>
          </p:nvSpPr>
          <p:spPr bwMode="auto">
            <a:xfrm>
              <a:off x="2514600" y="4392982"/>
              <a:ext cx="304800" cy="27513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714" name="Isosceles Triangle 54"/>
            <p:cNvSpPr>
              <a:spLocks noChangeArrowheads="1"/>
            </p:cNvSpPr>
            <p:nvPr/>
          </p:nvSpPr>
          <p:spPr bwMode="auto">
            <a:xfrm rot="10800000">
              <a:off x="2514600" y="4380259"/>
              <a:ext cx="304800" cy="27513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34849" name="Group 57"/>
          <p:cNvGrpSpPr>
            <a:grpSpLocks/>
          </p:cNvGrpSpPr>
          <p:nvPr/>
        </p:nvGrpSpPr>
        <p:grpSpPr bwMode="auto">
          <a:xfrm>
            <a:off x="1716088" y="4265613"/>
            <a:ext cx="377825" cy="458787"/>
            <a:chOff x="6784974" y="4276923"/>
            <a:chExt cx="377826" cy="458002"/>
          </a:xfrm>
        </p:grpSpPr>
        <p:sp>
          <p:nvSpPr>
            <p:cNvPr id="27710" name="Freeform 58"/>
            <p:cNvSpPr>
              <a:spLocks/>
            </p:cNvSpPr>
            <p:nvPr/>
          </p:nvSpPr>
          <p:spPr bwMode="auto">
            <a:xfrm>
              <a:off x="7061200" y="4276923"/>
              <a:ext cx="101600" cy="369254"/>
            </a:xfrm>
            <a:custGeom>
              <a:avLst/>
              <a:gdLst>
                <a:gd name="T0" fmla="*/ 38100 w 101600"/>
                <a:gd name="T1" fmla="*/ 0 h 292100"/>
                <a:gd name="T2" fmla="*/ 38100 w 101600"/>
                <a:gd name="T3" fmla="*/ 73025 h 292100"/>
                <a:gd name="T4" fmla="*/ 101600 w 101600"/>
                <a:gd name="T5" fmla="*/ 111125 h 292100"/>
                <a:gd name="T6" fmla="*/ 12700 w 101600"/>
                <a:gd name="T7" fmla="*/ 127000 h 292100"/>
                <a:gd name="T8" fmla="*/ 98425 w 101600"/>
                <a:gd name="T9" fmla="*/ 161925 h 292100"/>
                <a:gd name="T10" fmla="*/ 0 w 101600"/>
                <a:gd name="T11" fmla="*/ 187325 h 292100"/>
                <a:gd name="T12" fmla="*/ 98425 w 101600"/>
                <a:gd name="T13" fmla="*/ 206375 h 292100"/>
                <a:gd name="T14" fmla="*/ 47625 w 101600"/>
                <a:gd name="T15" fmla="*/ 238125 h 292100"/>
                <a:gd name="T16" fmla="*/ 44450 w 101600"/>
                <a:gd name="T17" fmla="*/ 292100 h 292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1600" h="292100">
                  <a:moveTo>
                    <a:pt x="38100" y="0"/>
                  </a:moveTo>
                  <a:lnTo>
                    <a:pt x="38100" y="73025"/>
                  </a:lnTo>
                  <a:lnTo>
                    <a:pt x="101600" y="111125"/>
                  </a:lnTo>
                  <a:lnTo>
                    <a:pt x="12700" y="127000"/>
                  </a:lnTo>
                  <a:lnTo>
                    <a:pt x="98425" y="161925"/>
                  </a:lnTo>
                  <a:lnTo>
                    <a:pt x="0" y="187325"/>
                  </a:lnTo>
                  <a:lnTo>
                    <a:pt x="98425" y="206375"/>
                  </a:lnTo>
                  <a:lnTo>
                    <a:pt x="47625" y="238125"/>
                  </a:lnTo>
                  <a:lnTo>
                    <a:pt x="44450" y="2921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711" name="TextBox 59"/>
            <p:cNvSpPr txBox="1">
              <a:spLocks noChangeArrowheads="1"/>
            </p:cNvSpPr>
            <p:nvPr/>
          </p:nvSpPr>
          <p:spPr bwMode="auto">
            <a:xfrm>
              <a:off x="6784974" y="4278507"/>
              <a:ext cx="376238" cy="307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b="0">
                  <a:latin typeface="+mj-lt"/>
                </a:rPr>
                <a:t>Z</a:t>
              </a:r>
              <a:r>
                <a:rPr lang="en-US" sz="1400" b="0" baseline="-25000">
                  <a:latin typeface="+mj-lt"/>
                </a:rPr>
                <a:t>0</a:t>
              </a:r>
            </a:p>
          </p:txBody>
        </p:sp>
        <p:sp>
          <p:nvSpPr>
            <p:cNvPr id="27712" name="Isosceles Triangle 60"/>
            <p:cNvSpPr>
              <a:spLocks noChangeArrowheads="1"/>
            </p:cNvSpPr>
            <p:nvPr/>
          </p:nvSpPr>
          <p:spPr bwMode="auto">
            <a:xfrm rot="10800000">
              <a:off x="7050087" y="4611312"/>
              <a:ext cx="87313" cy="123613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</p:grpSp>
      <p:cxnSp>
        <p:nvCxnSpPr>
          <p:cNvPr id="82" name="Straight Arrow Connector 81"/>
          <p:cNvCxnSpPr/>
          <p:nvPr/>
        </p:nvCxnSpPr>
        <p:spPr bwMode="auto">
          <a:xfrm flipH="1">
            <a:off x="3048000" y="4840288"/>
            <a:ext cx="0" cy="1889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Straight Arrow Connector 83"/>
          <p:cNvCxnSpPr/>
          <p:nvPr/>
        </p:nvCxnSpPr>
        <p:spPr bwMode="auto">
          <a:xfrm flipH="1">
            <a:off x="3200400" y="4840288"/>
            <a:ext cx="0" cy="1889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Straight Connector 84"/>
          <p:cNvCxnSpPr/>
          <p:nvPr/>
        </p:nvCxnSpPr>
        <p:spPr bwMode="auto">
          <a:xfrm flipH="1" flipV="1">
            <a:off x="2743200" y="4713288"/>
            <a:ext cx="304800" cy="31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/>
          <p:nvPr/>
        </p:nvCxnSpPr>
        <p:spPr bwMode="auto">
          <a:xfrm>
            <a:off x="2743200" y="4713288"/>
            <a:ext cx="0" cy="31591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Connector 88"/>
          <p:cNvCxnSpPr/>
          <p:nvPr/>
        </p:nvCxnSpPr>
        <p:spPr bwMode="auto">
          <a:xfrm>
            <a:off x="4495800" y="4267200"/>
            <a:ext cx="0" cy="3048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4855" name="Group 89"/>
          <p:cNvGrpSpPr>
            <a:grpSpLocks/>
          </p:cNvGrpSpPr>
          <p:nvPr/>
        </p:nvGrpSpPr>
        <p:grpSpPr bwMode="auto">
          <a:xfrm>
            <a:off x="4343400" y="4565650"/>
            <a:ext cx="304800" cy="287338"/>
            <a:chOff x="2514600" y="4380259"/>
            <a:chExt cx="304800" cy="287858"/>
          </a:xfrm>
        </p:grpSpPr>
        <p:sp>
          <p:nvSpPr>
            <p:cNvPr id="27708" name="Isosceles Triangle 90"/>
            <p:cNvSpPr>
              <a:spLocks noChangeArrowheads="1"/>
            </p:cNvSpPr>
            <p:nvPr/>
          </p:nvSpPr>
          <p:spPr bwMode="auto">
            <a:xfrm>
              <a:off x="2514600" y="4392982"/>
              <a:ext cx="304800" cy="27513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709" name="Isosceles Triangle 91"/>
            <p:cNvSpPr>
              <a:spLocks noChangeArrowheads="1"/>
            </p:cNvSpPr>
            <p:nvPr/>
          </p:nvSpPr>
          <p:spPr bwMode="auto">
            <a:xfrm rot="10800000">
              <a:off x="2514600" y="4380259"/>
              <a:ext cx="304800" cy="27513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</p:grpSp>
      <p:cxnSp>
        <p:nvCxnSpPr>
          <p:cNvPr id="93" name="Straight Arrow Connector 92"/>
          <p:cNvCxnSpPr/>
          <p:nvPr/>
        </p:nvCxnSpPr>
        <p:spPr bwMode="auto">
          <a:xfrm flipH="1">
            <a:off x="4419600" y="4840288"/>
            <a:ext cx="0" cy="1889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4" name="Straight Arrow Connector 93"/>
          <p:cNvCxnSpPr/>
          <p:nvPr/>
        </p:nvCxnSpPr>
        <p:spPr bwMode="auto">
          <a:xfrm flipH="1">
            <a:off x="4572000" y="4840288"/>
            <a:ext cx="0" cy="1889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Straight Connector 94"/>
          <p:cNvCxnSpPr/>
          <p:nvPr/>
        </p:nvCxnSpPr>
        <p:spPr bwMode="auto">
          <a:xfrm flipH="1" flipV="1">
            <a:off x="4114800" y="4713288"/>
            <a:ext cx="304800" cy="31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Straight Connector 95"/>
          <p:cNvCxnSpPr/>
          <p:nvPr/>
        </p:nvCxnSpPr>
        <p:spPr bwMode="auto">
          <a:xfrm>
            <a:off x="4114800" y="4713288"/>
            <a:ext cx="0" cy="31591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Straight Connector 96"/>
          <p:cNvCxnSpPr/>
          <p:nvPr/>
        </p:nvCxnSpPr>
        <p:spPr bwMode="auto">
          <a:xfrm>
            <a:off x="5867400" y="4267200"/>
            <a:ext cx="0" cy="3048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4861" name="Group 97"/>
          <p:cNvGrpSpPr>
            <a:grpSpLocks/>
          </p:cNvGrpSpPr>
          <p:nvPr/>
        </p:nvGrpSpPr>
        <p:grpSpPr bwMode="auto">
          <a:xfrm>
            <a:off x="5715000" y="4565650"/>
            <a:ext cx="304800" cy="287338"/>
            <a:chOff x="2514600" y="4380259"/>
            <a:chExt cx="304800" cy="287858"/>
          </a:xfrm>
        </p:grpSpPr>
        <p:sp>
          <p:nvSpPr>
            <p:cNvPr id="27706" name="Isosceles Triangle 98"/>
            <p:cNvSpPr>
              <a:spLocks noChangeArrowheads="1"/>
            </p:cNvSpPr>
            <p:nvPr/>
          </p:nvSpPr>
          <p:spPr bwMode="auto">
            <a:xfrm>
              <a:off x="2514600" y="4392982"/>
              <a:ext cx="304800" cy="27513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707" name="Isosceles Triangle 99"/>
            <p:cNvSpPr>
              <a:spLocks noChangeArrowheads="1"/>
            </p:cNvSpPr>
            <p:nvPr/>
          </p:nvSpPr>
          <p:spPr bwMode="auto">
            <a:xfrm rot="10800000">
              <a:off x="2514600" y="4380259"/>
              <a:ext cx="304800" cy="27513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</p:grpSp>
      <p:cxnSp>
        <p:nvCxnSpPr>
          <p:cNvPr id="101" name="Straight Arrow Connector 100"/>
          <p:cNvCxnSpPr/>
          <p:nvPr/>
        </p:nvCxnSpPr>
        <p:spPr bwMode="auto">
          <a:xfrm flipH="1">
            <a:off x="5791200" y="4840288"/>
            <a:ext cx="0" cy="1889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Arrow Connector 101"/>
          <p:cNvCxnSpPr/>
          <p:nvPr/>
        </p:nvCxnSpPr>
        <p:spPr bwMode="auto">
          <a:xfrm flipH="1">
            <a:off x="5943600" y="4840288"/>
            <a:ext cx="0" cy="1889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" name="Straight Connector 102"/>
          <p:cNvCxnSpPr/>
          <p:nvPr/>
        </p:nvCxnSpPr>
        <p:spPr bwMode="auto">
          <a:xfrm flipH="1" flipV="1">
            <a:off x="5486400" y="4713288"/>
            <a:ext cx="304800" cy="31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Straight Connector 103"/>
          <p:cNvCxnSpPr/>
          <p:nvPr/>
        </p:nvCxnSpPr>
        <p:spPr bwMode="auto">
          <a:xfrm>
            <a:off x="5486400" y="4713288"/>
            <a:ext cx="0" cy="31591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Straight Connector 104"/>
          <p:cNvCxnSpPr/>
          <p:nvPr/>
        </p:nvCxnSpPr>
        <p:spPr bwMode="auto">
          <a:xfrm>
            <a:off x="7239000" y="4267200"/>
            <a:ext cx="0" cy="3048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4867" name="Group 105"/>
          <p:cNvGrpSpPr>
            <a:grpSpLocks/>
          </p:cNvGrpSpPr>
          <p:nvPr/>
        </p:nvGrpSpPr>
        <p:grpSpPr bwMode="auto">
          <a:xfrm>
            <a:off x="7086600" y="4565650"/>
            <a:ext cx="304800" cy="287338"/>
            <a:chOff x="2514600" y="4380259"/>
            <a:chExt cx="304800" cy="287858"/>
          </a:xfrm>
        </p:grpSpPr>
        <p:sp>
          <p:nvSpPr>
            <p:cNvPr id="27704" name="Isosceles Triangle 106"/>
            <p:cNvSpPr>
              <a:spLocks noChangeArrowheads="1"/>
            </p:cNvSpPr>
            <p:nvPr/>
          </p:nvSpPr>
          <p:spPr bwMode="auto">
            <a:xfrm>
              <a:off x="2514600" y="4392982"/>
              <a:ext cx="304800" cy="27513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705" name="Isosceles Triangle 107"/>
            <p:cNvSpPr>
              <a:spLocks noChangeArrowheads="1"/>
            </p:cNvSpPr>
            <p:nvPr/>
          </p:nvSpPr>
          <p:spPr bwMode="auto">
            <a:xfrm rot="10800000">
              <a:off x="2514600" y="4380259"/>
              <a:ext cx="304800" cy="27513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</p:grpSp>
      <p:cxnSp>
        <p:nvCxnSpPr>
          <p:cNvPr id="109" name="Straight Arrow Connector 108"/>
          <p:cNvCxnSpPr/>
          <p:nvPr/>
        </p:nvCxnSpPr>
        <p:spPr bwMode="auto">
          <a:xfrm flipH="1">
            <a:off x="7162800" y="4840288"/>
            <a:ext cx="0" cy="1889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Arrow Connector 109"/>
          <p:cNvCxnSpPr/>
          <p:nvPr/>
        </p:nvCxnSpPr>
        <p:spPr bwMode="auto">
          <a:xfrm flipH="1">
            <a:off x="7315200" y="4840288"/>
            <a:ext cx="0" cy="1889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Straight Connector 110"/>
          <p:cNvCxnSpPr/>
          <p:nvPr/>
        </p:nvCxnSpPr>
        <p:spPr bwMode="auto">
          <a:xfrm flipH="1" flipV="1">
            <a:off x="6858000" y="4713288"/>
            <a:ext cx="304800" cy="31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Straight Connector 111"/>
          <p:cNvCxnSpPr/>
          <p:nvPr/>
        </p:nvCxnSpPr>
        <p:spPr bwMode="auto">
          <a:xfrm>
            <a:off x="6858000" y="4713288"/>
            <a:ext cx="0" cy="31591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" name="Group 4"/>
          <p:cNvGrpSpPr/>
          <p:nvPr/>
        </p:nvGrpSpPr>
        <p:grpSpPr>
          <a:xfrm>
            <a:off x="381000" y="925513"/>
            <a:ext cx="7924800" cy="2960687"/>
            <a:chOff x="381000" y="925513"/>
            <a:chExt cx="7924800" cy="2960687"/>
          </a:xfrm>
        </p:grpSpPr>
        <p:sp>
          <p:nvSpPr>
            <p:cNvPr id="27651" name="Isosceles Triangle 3"/>
            <p:cNvSpPr>
              <a:spLocks noChangeArrowheads="1"/>
            </p:cNvSpPr>
            <p:nvPr/>
          </p:nvSpPr>
          <p:spPr bwMode="auto">
            <a:xfrm rot="5400000">
              <a:off x="2362201" y="1500187"/>
              <a:ext cx="533400" cy="27622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6" name="Straight Connector 5"/>
            <p:cNvCxnSpPr>
              <a:stCxn id="27651" idx="3"/>
            </p:cNvCxnSpPr>
            <p:nvPr/>
          </p:nvCxnSpPr>
          <p:spPr bwMode="auto">
            <a:xfrm flipH="1">
              <a:off x="1905000" y="1638300"/>
              <a:ext cx="58578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Straight Connector 8"/>
            <p:cNvCxnSpPr/>
            <p:nvPr/>
          </p:nvCxnSpPr>
          <p:spPr bwMode="auto">
            <a:xfrm flipH="1">
              <a:off x="2609850" y="1485900"/>
              <a:ext cx="470535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 flipH="1">
              <a:off x="2609850" y="1828800"/>
              <a:ext cx="470535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656" name="Isosceles Triangle 12"/>
            <p:cNvSpPr>
              <a:spLocks noChangeArrowheads="1"/>
            </p:cNvSpPr>
            <p:nvPr/>
          </p:nvSpPr>
          <p:spPr bwMode="auto">
            <a:xfrm rot="5400000">
              <a:off x="7186613" y="1500187"/>
              <a:ext cx="533400" cy="27622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657" name="Freeform 15"/>
            <p:cNvSpPr>
              <a:spLocks/>
            </p:cNvSpPr>
            <p:nvPr/>
          </p:nvSpPr>
          <p:spPr bwMode="auto">
            <a:xfrm>
              <a:off x="6981825" y="1489075"/>
              <a:ext cx="101600" cy="369888"/>
            </a:xfrm>
            <a:custGeom>
              <a:avLst/>
              <a:gdLst>
                <a:gd name="T0" fmla="*/ 38100 w 101600"/>
                <a:gd name="T1" fmla="*/ 0 h 292100"/>
                <a:gd name="T2" fmla="*/ 38100 w 101600"/>
                <a:gd name="T3" fmla="*/ 73025 h 292100"/>
                <a:gd name="T4" fmla="*/ 101600 w 101600"/>
                <a:gd name="T5" fmla="*/ 111125 h 292100"/>
                <a:gd name="T6" fmla="*/ 12700 w 101600"/>
                <a:gd name="T7" fmla="*/ 127000 h 292100"/>
                <a:gd name="T8" fmla="*/ 98425 w 101600"/>
                <a:gd name="T9" fmla="*/ 161925 h 292100"/>
                <a:gd name="T10" fmla="*/ 0 w 101600"/>
                <a:gd name="T11" fmla="*/ 187325 h 292100"/>
                <a:gd name="T12" fmla="*/ 98425 w 101600"/>
                <a:gd name="T13" fmla="*/ 206375 h 292100"/>
                <a:gd name="T14" fmla="*/ 47625 w 101600"/>
                <a:gd name="T15" fmla="*/ 238125 h 292100"/>
                <a:gd name="T16" fmla="*/ 44450 w 101600"/>
                <a:gd name="T17" fmla="*/ 292100 h 292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1600" h="292100">
                  <a:moveTo>
                    <a:pt x="38100" y="0"/>
                  </a:moveTo>
                  <a:lnTo>
                    <a:pt x="38100" y="73025"/>
                  </a:lnTo>
                  <a:lnTo>
                    <a:pt x="101600" y="111125"/>
                  </a:lnTo>
                  <a:lnTo>
                    <a:pt x="12700" y="127000"/>
                  </a:lnTo>
                  <a:lnTo>
                    <a:pt x="98425" y="161925"/>
                  </a:lnTo>
                  <a:lnTo>
                    <a:pt x="0" y="187325"/>
                  </a:lnTo>
                  <a:lnTo>
                    <a:pt x="98425" y="206375"/>
                  </a:lnTo>
                  <a:lnTo>
                    <a:pt x="47625" y="238125"/>
                  </a:lnTo>
                  <a:lnTo>
                    <a:pt x="44450" y="2921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658" name="TextBox 17"/>
            <p:cNvSpPr txBox="1">
              <a:spLocks noChangeArrowheads="1"/>
            </p:cNvSpPr>
            <p:nvPr/>
          </p:nvSpPr>
          <p:spPr bwMode="auto">
            <a:xfrm>
              <a:off x="381000" y="1408113"/>
              <a:ext cx="1046163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b="0">
                  <a:solidFill>
                    <a:srgbClr val="FF0000"/>
                  </a:solidFill>
                  <a:latin typeface="+mj-lt"/>
                </a:rPr>
                <a:t>BEST</a:t>
              </a:r>
            </a:p>
          </p:txBody>
        </p:sp>
        <p:sp>
          <p:nvSpPr>
            <p:cNvPr id="27659" name="TextBox 18"/>
            <p:cNvSpPr txBox="1">
              <a:spLocks noChangeArrowheads="1"/>
            </p:cNvSpPr>
            <p:nvPr/>
          </p:nvSpPr>
          <p:spPr bwMode="auto">
            <a:xfrm>
              <a:off x="1981200" y="925513"/>
              <a:ext cx="62103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0" dirty="0">
                  <a:latin typeface="+mj-lt"/>
                </a:rPr>
                <a:t>Differential signaling over controlled impedance trace</a:t>
              </a:r>
              <a:endParaRPr lang="en-US" sz="1800" b="0" baseline="-25000" dirty="0">
                <a:latin typeface="+mj-lt"/>
              </a:endParaRPr>
            </a:p>
          </p:txBody>
        </p:sp>
        <p:sp>
          <p:nvSpPr>
            <p:cNvPr id="27660" name="TextBox 19"/>
            <p:cNvSpPr txBox="1">
              <a:spLocks noChangeArrowheads="1"/>
            </p:cNvSpPr>
            <p:nvPr/>
          </p:nvSpPr>
          <p:spPr bwMode="auto">
            <a:xfrm>
              <a:off x="6705600" y="1473200"/>
              <a:ext cx="3762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b="0">
                  <a:latin typeface="+mj-lt"/>
                </a:rPr>
                <a:t>Z</a:t>
              </a:r>
              <a:r>
                <a:rPr lang="en-US" sz="1400" b="0" baseline="-25000">
                  <a:latin typeface="+mj-lt"/>
                </a:rPr>
                <a:t>0</a:t>
              </a:r>
            </a:p>
          </p:txBody>
        </p:sp>
        <p:sp>
          <p:nvSpPr>
            <p:cNvPr id="27661" name="TextBox 20"/>
            <p:cNvSpPr txBox="1">
              <a:spLocks noChangeArrowheads="1"/>
            </p:cNvSpPr>
            <p:nvPr/>
          </p:nvSpPr>
          <p:spPr bwMode="auto">
            <a:xfrm>
              <a:off x="3155950" y="1978025"/>
              <a:ext cx="446405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b="0" dirty="0">
                  <a:latin typeface="+mj-lt"/>
                </a:rPr>
                <a:t>Match impedance of driver to impedance of trace</a:t>
              </a:r>
              <a:endParaRPr lang="en-US" sz="1400" b="0" baseline="-25000" dirty="0">
                <a:latin typeface="+mj-lt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 flipH="1">
              <a:off x="7581900" y="1638300"/>
              <a:ext cx="4953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663" name="Freeform 22"/>
            <p:cNvSpPr>
              <a:spLocks/>
            </p:cNvSpPr>
            <p:nvPr/>
          </p:nvSpPr>
          <p:spPr bwMode="auto">
            <a:xfrm>
              <a:off x="2784475" y="1676400"/>
              <a:ext cx="514350" cy="369887"/>
            </a:xfrm>
            <a:custGeom>
              <a:avLst/>
              <a:gdLst>
                <a:gd name="T0" fmla="*/ 516142 w 514222"/>
                <a:gd name="T1" fmla="*/ 226242 h 266053"/>
                <a:gd name="T2" fmla="*/ 359734 w 514222"/>
                <a:gd name="T3" fmla="*/ 105041 h 266053"/>
                <a:gd name="T4" fmla="*/ 211148 w 514222"/>
                <a:gd name="T5" fmla="*/ 274721 h 266053"/>
                <a:gd name="T6" fmla="*/ 0 w 514222"/>
                <a:gd name="T7" fmla="*/ 0 h 26605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14222" h="266053">
                  <a:moveTo>
                    <a:pt x="514222" y="218147"/>
                  </a:moveTo>
                  <a:cubicBezTo>
                    <a:pt x="461631" y="155819"/>
                    <a:pt x="409040" y="93491"/>
                    <a:pt x="358397" y="101282"/>
                  </a:cubicBezTo>
                  <a:cubicBezTo>
                    <a:pt x="307754" y="109073"/>
                    <a:pt x="270097" y="281773"/>
                    <a:pt x="210364" y="264893"/>
                  </a:cubicBezTo>
                  <a:cubicBezTo>
                    <a:pt x="150631" y="248013"/>
                    <a:pt x="0" y="0"/>
                    <a:pt x="0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664" name="Isosceles Triangle 23"/>
            <p:cNvSpPr>
              <a:spLocks noChangeArrowheads="1"/>
            </p:cNvSpPr>
            <p:nvPr/>
          </p:nvSpPr>
          <p:spPr bwMode="auto">
            <a:xfrm rot="5400000">
              <a:off x="2362201" y="2992437"/>
              <a:ext cx="533400" cy="27622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25" name="Straight Connector 24"/>
            <p:cNvCxnSpPr>
              <a:stCxn id="27664" idx="3"/>
            </p:cNvCxnSpPr>
            <p:nvPr/>
          </p:nvCxnSpPr>
          <p:spPr bwMode="auto">
            <a:xfrm flipH="1">
              <a:off x="1905000" y="3130550"/>
              <a:ext cx="58578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Straight Connector 25"/>
            <p:cNvCxnSpPr>
              <a:endCxn id="27664" idx="0"/>
            </p:cNvCxnSpPr>
            <p:nvPr/>
          </p:nvCxnSpPr>
          <p:spPr bwMode="auto">
            <a:xfrm flipH="1" flipV="1">
              <a:off x="2767013" y="3130550"/>
              <a:ext cx="4548187" cy="317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667" name="Isosceles Triangle 28"/>
            <p:cNvSpPr>
              <a:spLocks noChangeArrowheads="1"/>
            </p:cNvSpPr>
            <p:nvPr/>
          </p:nvSpPr>
          <p:spPr bwMode="auto">
            <a:xfrm rot="5400000">
              <a:off x="7186613" y="2992437"/>
              <a:ext cx="533400" cy="276225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668" name="Freeform 29"/>
            <p:cNvSpPr>
              <a:spLocks/>
            </p:cNvSpPr>
            <p:nvPr/>
          </p:nvSpPr>
          <p:spPr bwMode="auto">
            <a:xfrm>
              <a:off x="7061200" y="3133725"/>
              <a:ext cx="101600" cy="369888"/>
            </a:xfrm>
            <a:custGeom>
              <a:avLst/>
              <a:gdLst>
                <a:gd name="T0" fmla="*/ 38100 w 101600"/>
                <a:gd name="T1" fmla="*/ 0 h 292100"/>
                <a:gd name="T2" fmla="*/ 38100 w 101600"/>
                <a:gd name="T3" fmla="*/ 73025 h 292100"/>
                <a:gd name="T4" fmla="*/ 101600 w 101600"/>
                <a:gd name="T5" fmla="*/ 111125 h 292100"/>
                <a:gd name="T6" fmla="*/ 12700 w 101600"/>
                <a:gd name="T7" fmla="*/ 127000 h 292100"/>
                <a:gd name="T8" fmla="*/ 98425 w 101600"/>
                <a:gd name="T9" fmla="*/ 161925 h 292100"/>
                <a:gd name="T10" fmla="*/ 0 w 101600"/>
                <a:gd name="T11" fmla="*/ 187325 h 292100"/>
                <a:gd name="T12" fmla="*/ 98425 w 101600"/>
                <a:gd name="T13" fmla="*/ 206375 h 292100"/>
                <a:gd name="T14" fmla="*/ 47625 w 101600"/>
                <a:gd name="T15" fmla="*/ 238125 h 292100"/>
                <a:gd name="T16" fmla="*/ 44450 w 101600"/>
                <a:gd name="T17" fmla="*/ 292100 h 292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1600" h="292100">
                  <a:moveTo>
                    <a:pt x="38100" y="0"/>
                  </a:moveTo>
                  <a:lnTo>
                    <a:pt x="38100" y="73025"/>
                  </a:lnTo>
                  <a:lnTo>
                    <a:pt x="101600" y="111125"/>
                  </a:lnTo>
                  <a:lnTo>
                    <a:pt x="12700" y="127000"/>
                  </a:lnTo>
                  <a:lnTo>
                    <a:pt x="98425" y="161925"/>
                  </a:lnTo>
                  <a:lnTo>
                    <a:pt x="0" y="187325"/>
                  </a:lnTo>
                  <a:lnTo>
                    <a:pt x="98425" y="206375"/>
                  </a:lnTo>
                  <a:lnTo>
                    <a:pt x="47625" y="238125"/>
                  </a:lnTo>
                  <a:lnTo>
                    <a:pt x="44450" y="2921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dirty="0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669" name="TextBox 30"/>
            <p:cNvSpPr txBox="1">
              <a:spLocks noChangeArrowheads="1"/>
            </p:cNvSpPr>
            <p:nvPr/>
          </p:nvSpPr>
          <p:spPr bwMode="auto">
            <a:xfrm>
              <a:off x="381000" y="2900363"/>
              <a:ext cx="10477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b="0">
                  <a:solidFill>
                    <a:srgbClr val="FF0000"/>
                  </a:solidFill>
                  <a:latin typeface="+mj-lt"/>
                </a:rPr>
                <a:t>OKAY</a:t>
              </a:r>
            </a:p>
          </p:txBody>
        </p:sp>
        <p:sp>
          <p:nvSpPr>
            <p:cNvPr id="27670" name="TextBox 31"/>
            <p:cNvSpPr txBox="1">
              <a:spLocks noChangeArrowheads="1"/>
            </p:cNvSpPr>
            <p:nvPr/>
          </p:nvSpPr>
          <p:spPr bwMode="auto">
            <a:xfrm>
              <a:off x="1900238" y="2417763"/>
              <a:ext cx="64055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0" dirty="0">
                  <a:latin typeface="+mj-lt"/>
                </a:rPr>
                <a:t>Single-ended signaling over controlled impedance trace</a:t>
              </a:r>
              <a:endParaRPr lang="en-US" sz="1800" b="0" baseline="-25000" dirty="0">
                <a:latin typeface="+mj-lt"/>
              </a:endParaRPr>
            </a:p>
          </p:txBody>
        </p:sp>
        <p:sp>
          <p:nvSpPr>
            <p:cNvPr id="27671" name="TextBox 32"/>
            <p:cNvSpPr txBox="1">
              <a:spLocks noChangeArrowheads="1"/>
            </p:cNvSpPr>
            <p:nvPr/>
          </p:nvSpPr>
          <p:spPr bwMode="auto">
            <a:xfrm>
              <a:off x="6784975" y="3200400"/>
              <a:ext cx="3762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b="0">
                  <a:latin typeface="+mj-lt"/>
                </a:rPr>
                <a:t>Z</a:t>
              </a:r>
              <a:r>
                <a:rPr lang="en-US" sz="1400" b="0" baseline="-25000">
                  <a:latin typeface="+mj-lt"/>
                </a:rPr>
                <a:t>0</a:t>
              </a:r>
            </a:p>
          </p:txBody>
        </p:sp>
        <p:sp>
          <p:nvSpPr>
            <p:cNvPr id="27672" name="TextBox 33"/>
            <p:cNvSpPr txBox="1">
              <a:spLocks noChangeArrowheads="1"/>
            </p:cNvSpPr>
            <p:nvPr/>
          </p:nvSpPr>
          <p:spPr bwMode="auto">
            <a:xfrm>
              <a:off x="3155950" y="3578225"/>
              <a:ext cx="446405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b="0" dirty="0">
                  <a:latin typeface="+mj-lt"/>
                </a:rPr>
                <a:t>Match impedance of driver to impedance of trace</a:t>
              </a:r>
              <a:endParaRPr lang="en-US" sz="1400" b="0" baseline="-25000" dirty="0">
                <a:latin typeface="+mj-lt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 bwMode="auto">
            <a:xfrm flipH="1">
              <a:off x="7581900" y="3130550"/>
              <a:ext cx="4953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674" name="Freeform 35"/>
            <p:cNvSpPr>
              <a:spLocks/>
            </p:cNvSpPr>
            <p:nvPr/>
          </p:nvSpPr>
          <p:spPr bwMode="auto">
            <a:xfrm>
              <a:off x="2784475" y="3200400"/>
              <a:ext cx="514350" cy="369887"/>
            </a:xfrm>
            <a:custGeom>
              <a:avLst/>
              <a:gdLst>
                <a:gd name="T0" fmla="*/ 516142 w 514222"/>
                <a:gd name="T1" fmla="*/ 226242 h 266053"/>
                <a:gd name="T2" fmla="*/ 359734 w 514222"/>
                <a:gd name="T3" fmla="*/ 105041 h 266053"/>
                <a:gd name="T4" fmla="*/ 211148 w 514222"/>
                <a:gd name="T5" fmla="*/ 274721 h 266053"/>
                <a:gd name="T6" fmla="*/ 0 w 514222"/>
                <a:gd name="T7" fmla="*/ 0 h 26605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14222" h="266053">
                  <a:moveTo>
                    <a:pt x="514222" y="218147"/>
                  </a:moveTo>
                  <a:cubicBezTo>
                    <a:pt x="461631" y="155819"/>
                    <a:pt x="409040" y="93491"/>
                    <a:pt x="358397" y="101282"/>
                  </a:cubicBezTo>
                  <a:cubicBezTo>
                    <a:pt x="307754" y="109073"/>
                    <a:pt x="270097" y="281773"/>
                    <a:pt x="210364" y="264893"/>
                  </a:cubicBezTo>
                  <a:cubicBezTo>
                    <a:pt x="150631" y="248013"/>
                    <a:pt x="0" y="0"/>
                    <a:pt x="0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675" name="Isosceles Triangle 39"/>
            <p:cNvSpPr>
              <a:spLocks noChangeArrowheads="1"/>
            </p:cNvSpPr>
            <p:nvPr/>
          </p:nvSpPr>
          <p:spPr bwMode="auto">
            <a:xfrm rot="10800000">
              <a:off x="7061199" y="3503612"/>
              <a:ext cx="101600" cy="1016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2609850" y="1781175"/>
              <a:ext cx="88900" cy="889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Lessons learned: clock recovery</a:t>
            </a:r>
          </a:p>
        </p:txBody>
      </p:sp>
      <p:sp>
        <p:nvSpPr>
          <p:cNvPr id="3" name="Content Placeholder 67"/>
          <p:cNvSpPr txBox="1">
            <a:spLocks/>
          </p:cNvSpPr>
          <p:nvPr/>
        </p:nvSpPr>
        <p:spPr bwMode="auto">
          <a:xfrm>
            <a:off x="685800" y="4084637"/>
            <a:ext cx="8229600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231775" indent="-2317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US" altLang="en-US" sz="2000" dirty="0">
                <a:latin typeface="Bookman Old Style" charset="0"/>
              </a:rPr>
              <a:t>Receiver can infer presence of clock edge every time there’s a transition in the received samples.</a:t>
            </a:r>
          </a:p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US" altLang="en-US" sz="2000" dirty="0">
                <a:latin typeface="Bookman Old Style" charset="0"/>
              </a:rPr>
              <a:t>Using sample period, extrapolate remaining edges</a:t>
            </a:r>
          </a:p>
          <a:p>
            <a:pPr lvl="2">
              <a:spcBef>
                <a:spcPct val="20000"/>
              </a:spcBef>
              <a:buFont typeface="Wingdings" charset="2"/>
              <a:buNone/>
            </a:pPr>
            <a:r>
              <a:rPr lang="en-US" altLang="en-US" sz="2000" dirty="0">
                <a:latin typeface="Bookman Old Style" charset="0"/>
              </a:rPr>
              <a:t>-- Now know first and last sample for each bit</a:t>
            </a:r>
            <a:br>
              <a:rPr lang="en-US" altLang="en-US" sz="2000" dirty="0">
                <a:latin typeface="Bookman Old Style" charset="0"/>
              </a:rPr>
            </a:br>
            <a:r>
              <a:rPr lang="en-US" altLang="en-US" sz="2000" dirty="0">
                <a:latin typeface="Bookman Old Style" charset="0"/>
              </a:rPr>
              <a:t>-- Choose </a:t>
            </a:r>
            <a:r>
              <a:rPr lang="ja-JP" altLang="en-US" sz="2000" dirty="0">
                <a:latin typeface="Bookman Old Style" charset="0"/>
              </a:rPr>
              <a:t>“</a:t>
            </a:r>
            <a:r>
              <a:rPr lang="en-US" altLang="ja-JP" sz="2000" dirty="0">
                <a:latin typeface="Bookman Old Style" charset="0"/>
              </a:rPr>
              <a:t>middle</a:t>
            </a:r>
            <a:r>
              <a:rPr lang="ja-JP" altLang="en-US" sz="2000" dirty="0">
                <a:latin typeface="Bookman Old Style" charset="0"/>
              </a:rPr>
              <a:t>”</a:t>
            </a:r>
            <a:r>
              <a:rPr lang="en-US" altLang="ja-JP" sz="2000" dirty="0">
                <a:latin typeface="Bookman Old Style" charset="0"/>
              </a:rPr>
              <a:t> sample to determine message bit</a:t>
            </a:r>
          </a:p>
          <a:p>
            <a:pPr lvl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000" dirty="0">
                <a:latin typeface="Bookman Old Style" charset="0"/>
              </a:rPr>
              <a:t>Can’t go too long without a clock edge → 8b10b encoding</a:t>
            </a:r>
          </a:p>
        </p:txBody>
      </p:sp>
      <p:grpSp>
        <p:nvGrpSpPr>
          <p:cNvPr id="35843" name="Group 42"/>
          <p:cNvGrpSpPr>
            <a:grpSpLocks/>
          </p:cNvGrpSpPr>
          <p:nvPr/>
        </p:nvGrpSpPr>
        <p:grpSpPr bwMode="auto">
          <a:xfrm>
            <a:off x="3584575" y="1295400"/>
            <a:ext cx="3959225" cy="2073275"/>
            <a:chOff x="912812" y="823932"/>
            <a:chExt cx="3960005" cy="2073256"/>
          </a:xfrm>
        </p:grpSpPr>
        <p:cxnSp>
          <p:nvCxnSpPr>
            <p:cNvPr id="5" name="Straight Connector 4"/>
            <p:cNvCxnSpPr/>
            <p:nvPr/>
          </p:nvCxnSpPr>
          <p:spPr>
            <a:xfrm rot="5400000">
              <a:off x="-122228" y="1860560"/>
              <a:ext cx="2071668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>
              <a:off x="181838" y="1859766"/>
              <a:ext cx="2070081" cy="158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>
              <a:off x="486698" y="1859766"/>
              <a:ext cx="2070081" cy="158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790764" y="1858972"/>
              <a:ext cx="2068493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1095624" y="1858972"/>
              <a:ext cx="2068493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1399690" y="1858179"/>
              <a:ext cx="2066906" cy="158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1704550" y="1858179"/>
              <a:ext cx="2066906" cy="158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2009410" y="1856591"/>
              <a:ext cx="2066906" cy="158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2313476" y="1857385"/>
              <a:ext cx="2065318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2617542" y="1856591"/>
              <a:ext cx="2063731" cy="158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2922403" y="1856591"/>
              <a:ext cx="2063731" cy="158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3226468" y="1855797"/>
              <a:ext cx="2062143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3531328" y="1855797"/>
              <a:ext cx="2062143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3835394" y="1855004"/>
              <a:ext cx="2060556" cy="158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914400" y="2884488"/>
              <a:ext cx="3952065" cy="11113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914400" y="2590804"/>
              <a:ext cx="3953654" cy="11112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915988" y="2295532"/>
              <a:ext cx="3952066" cy="12700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915988" y="2001846"/>
              <a:ext cx="3953654" cy="11113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917576" y="1706574"/>
              <a:ext cx="3952065" cy="12700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917576" y="1412890"/>
              <a:ext cx="3953654" cy="11112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919163" y="1117617"/>
              <a:ext cx="3952066" cy="12700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919163" y="823932"/>
              <a:ext cx="3953654" cy="11113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/>
          <p:cNvCxnSpPr/>
          <p:nvPr/>
        </p:nvCxnSpPr>
        <p:spPr>
          <a:xfrm>
            <a:off x="3657600" y="1766888"/>
            <a:ext cx="755650" cy="1587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413250" y="1431925"/>
            <a:ext cx="1223963" cy="1588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637213" y="1735138"/>
            <a:ext cx="604837" cy="1587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246813" y="1431925"/>
            <a:ext cx="974725" cy="1588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46"/>
          <p:cNvGrpSpPr>
            <a:grpSpLocks/>
          </p:cNvGrpSpPr>
          <p:nvPr/>
        </p:nvGrpSpPr>
        <p:grpSpPr bwMode="auto">
          <a:xfrm>
            <a:off x="4876800" y="3367088"/>
            <a:ext cx="3267075" cy="458787"/>
            <a:chOff x="4648200" y="3351213"/>
            <a:chExt cx="3266856" cy="459621"/>
          </a:xfrm>
        </p:grpSpPr>
        <p:sp>
          <p:nvSpPr>
            <p:cNvPr id="32" name="Left Brace 31"/>
            <p:cNvSpPr/>
            <p:nvPr/>
          </p:nvSpPr>
          <p:spPr>
            <a:xfrm rot="16200000">
              <a:off x="6212388" y="3149009"/>
              <a:ext cx="200389" cy="604797"/>
            </a:xfrm>
            <a:prstGeom prst="leftBrac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+mj-lt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3" name="TextBox 51"/>
            <p:cNvSpPr txBox="1">
              <a:spLocks noChangeArrowheads="1"/>
            </p:cNvSpPr>
            <p:nvPr/>
          </p:nvSpPr>
          <p:spPr bwMode="auto">
            <a:xfrm>
              <a:off x="4648200" y="3472082"/>
              <a:ext cx="3266856" cy="338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600">
                  <a:latin typeface="+mj-lt"/>
                  <a:cs typeface="Bookman Old Style" charset="0"/>
                </a:rPr>
                <a:t>(Sample period)(# samples/bit)</a:t>
              </a:r>
            </a:p>
          </p:txBody>
        </p:sp>
      </p:grpSp>
      <p:sp>
        <p:nvSpPr>
          <p:cNvPr id="34" name="TextBox 54"/>
          <p:cNvSpPr txBox="1">
            <a:spLocks noChangeArrowheads="1"/>
          </p:cNvSpPr>
          <p:nvPr/>
        </p:nvSpPr>
        <p:spPr bwMode="auto">
          <a:xfrm>
            <a:off x="1284288" y="1368425"/>
            <a:ext cx="2220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>
                <a:latin typeface="+mj-lt"/>
                <a:cs typeface="Bookman Old Style" charset="0"/>
              </a:rPr>
              <a:t>Receive samples</a:t>
            </a:r>
          </a:p>
        </p:txBody>
      </p:sp>
      <p:grpSp>
        <p:nvGrpSpPr>
          <p:cNvPr id="35" name="Group 44"/>
          <p:cNvGrpSpPr>
            <a:grpSpLocks/>
          </p:cNvGrpSpPr>
          <p:nvPr/>
        </p:nvGrpSpPr>
        <p:grpSpPr bwMode="auto">
          <a:xfrm>
            <a:off x="838200" y="2130425"/>
            <a:ext cx="5410200" cy="400050"/>
            <a:chOff x="609600" y="2114550"/>
            <a:chExt cx="5410200" cy="400170"/>
          </a:xfrm>
        </p:grpSpPr>
        <p:sp>
          <p:nvSpPr>
            <p:cNvPr id="36" name="TextBox 55"/>
            <p:cNvSpPr txBox="1">
              <a:spLocks noChangeArrowheads="1"/>
            </p:cNvSpPr>
            <p:nvPr/>
          </p:nvSpPr>
          <p:spPr bwMode="auto">
            <a:xfrm>
              <a:off x="609600" y="2114550"/>
              <a:ext cx="2684463" cy="400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2000">
                  <a:latin typeface="+mj-lt"/>
                  <a:cs typeface="Bookman Old Style" charset="0"/>
                </a:rPr>
                <a:t>Inferred clock edges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 rot="5400000" flipH="1" flipV="1">
              <a:off x="4056020" y="2293993"/>
              <a:ext cx="282660" cy="635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 flipH="1" flipV="1">
              <a:off x="5268870" y="2293993"/>
              <a:ext cx="282660" cy="635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 flipV="1">
              <a:off x="5875295" y="2293993"/>
              <a:ext cx="282660" cy="635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45"/>
          <p:cNvGrpSpPr>
            <a:grpSpLocks/>
          </p:cNvGrpSpPr>
          <p:nvPr/>
        </p:nvGrpSpPr>
        <p:grpSpPr bwMode="auto">
          <a:xfrm>
            <a:off x="304800" y="2740025"/>
            <a:ext cx="6543675" cy="400050"/>
            <a:chOff x="76200" y="2724150"/>
            <a:chExt cx="6543675" cy="400170"/>
          </a:xfrm>
        </p:grpSpPr>
        <p:sp>
          <p:nvSpPr>
            <p:cNvPr id="41" name="TextBox 59"/>
            <p:cNvSpPr txBox="1">
              <a:spLocks noChangeArrowheads="1"/>
            </p:cNvSpPr>
            <p:nvPr/>
          </p:nvSpPr>
          <p:spPr bwMode="auto">
            <a:xfrm>
              <a:off x="76200" y="2724150"/>
              <a:ext cx="3298825" cy="400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2000">
                  <a:latin typeface="+mj-lt"/>
                  <a:cs typeface="Bookman Old Style" charset="0"/>
                </a:rPr>
                <a:t>Extrapolated clock edges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 rot="5400000" flipH="1" flipV="1">
              <a:off x="3443245" y="2903593"/>
              <a:ext cx="282660" cy="6350"/>
            </a:xfrm>
            <a:prstGeom prst="line">
              <a:avLst/>
            </a:prstGeom>
            <a:ln>
              <a:solidFill>
                <a:srgbClr val="FF66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 flipH="1" flipV="1">
              <a:off x="4656095" y="2903593"/>
              <a:ext cx="282660" cy="6350"/>
            </a:xfrm>
            <a:prstGeom prst="line">
              <a:avLst/>
            </a:prstGeom>
            <a:ln>
              <a:solidFill>
                <a:srgbClr val="FF66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 flipH="1" flipV="1">
              <a:off x="6475370" y="2903593"/>
              <a:ext cx="282660" cy="6350"/>
            </a:xfrm>
            <a:prstGeom prst="line">
              <a:avLst/>
            </a:prstGeom>
            <a:ln>
              <a:solidFill>
                <a:srgbClr val="FF66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 flipH="1" flipV="1">
              <a:off x="4052845" y="2903593"/>
              <a:ext cx="282660" cy="635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 flipH="1" flipV="1">
              <a:off x="5265695" y="2903593"/>
              <a:ext cx="282660" cy="635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 flipH="1" flipV="1">
              <a:off x="5872120" y="2903593"/>
              <a:ext cx="282660" cy="635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54"/>
          <p:cNvGrpSpPr>
            <a:grpSpLocks/>
          </p:cNvGrpSpPr>
          <p:nvPr/>
        </p:nvGrpSpPr>
        <p:grpSpPr bwMode="auto">
          <a:xfrm>
            <a:off x="3962400" y="1387475"/>
            <a:ext cx="3197225" cy="454025"/>
            <a:chOff x="3733800" y="1371600"/>
            <a:chExt cx="3197225" cy="454025"/>
          </a:xfrm>
        </p:grpSpPr>
        <p:sp>
          <p:nvSpPr>
            <p:cNvPr id="49" name="Oval 48"/>
            <p:cNvSpPr/>
            <p:nvPr/>
          </p:nvSpPr>
          <p:spPr>
            <a:xfrm>
              <a:off x="3733800" y="1676400"/>
              <a:ext cx="149225" cy="149225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4419600" y="1374775"/>
              <a:ext cx="149225" cy="149225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5029200" y="1374775"/>
              <a:ext cx="149225" cy="149225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5638800" y="1676400"/>
              <a:ext cx="149225" cy="149225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248400" y="1371600"/>
              <a:ext cx="149225" cy="149225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6781800" y="1371600"/>
              <a:ext cx="149225" cy="149225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3"/>
          <p:cNvSpPr txBox="1">
            <a:spLocks noChangeArrowheads="1"/>
          </p:cNvSpPr>
          <p:nvPr/>
        </p:nvSpPr>
        <p:spPr bwMode="auto">
          <a:xfrm>
            <a:off x="533400" y="1066800"/>
            <a:ext cx="42545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8275" indent="-1682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68325" indent="-1111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latin typeface="Bookman Old Style" charset="0"/>
              </a:rPr>
              <a:t>ETHERNET: Broadcast technology</a:t>
            </a:r>
          </a:p>
          <a:p>
            <a:pPr lvl="1" eaLnBrk="1" hangingPunct="1">
              <a:buFont typeface="Times" charset="0"/>
              <a:buChar char="•"/>
            </a:pPr>
            <a:r>
              <a:rPr lang="en-US" altLang="en-US" sz="1800">
                <a:latin typeface="Bookman Old Style" charset="0"/>
              </a:rPr>
              <a:t>Sharing (contention) issues</a:t>
            </a:r>
          </a:p>
          <a:p>
            <a:pPr lvl="1" eaLnBrk="1" hangingPunct="1">
              <a:buFont typeface="Times" charset="0"/>
              <a:buChar char="•"/>
            </a:pPr>
            <a:r>
              <a:rPr lang="en-US" altLang="en-US" sz="1800">
                <a:latin typeface="Bookman Old Style" charset="0"/>
              </a:rPr>
              <a:t>Multiple-drop-point issues…</a:t>
            </a:r>
          </a:p>
          <a:p>
            <a:pPr lvl="1" eaLnBrk="1" hangingPunct="1">
              <a:buFont typeface="Times" charset="0"/>
              <a:buChar char="•"/>
            </a:pPr>
            <a:r>
              <a:rPr lang="en-US" altLang="en-US" sz="1800" i="1">
                <a:latin typeface="Bookman Old Style" charset="0"/>
              </a:rPr>
              <a:t>bit-serial </a:t>
            </a:r>
            <a:r>
              <a:rPr lang="en-US" altLang="en-US" sz="1800">
                <a:latin typeface="Bookman Old Style" charset="0"/>
              </a:rPr>
              <a:t>(single wire!)</a:t>
            </a:r>
          </a:p>
          <a:p>
            <a:pPr lvl="1" eaLnBrk="1" hangingPunct="1">
              <a:buFont typeface="Times" charset="0"/>
              <a:buChar char="•"/>
            </a:pPr>
            <a:r>
              <a:rPr lang="ja-JP" altLang="en-US" sz="1800">
                <a:latin typeface="Bookman Old Style" charset="0"/>
              </a:rPr>
              <a:t>“</a:t>
            </a:r>
            <a:r>
              <a:rPr lang="en-US" altLang="ja-JP" sz="1800">
                <a:latin typeface="Bookman Old Style" charset="0"/>
              </a:rPr>
              <a:t>Packets</a:t>
            </a:r>
            <a:r>
              <a:rPr lang="ja-JP" altLang="en-US" sz="1800">
                <a:latin typeface="Bookman Old Style" charset="0"/>
              </a:rPr>
              <a:t>”</a:t>
            </a:r>
            <a:r>
              <a:rPr lang="en-US" altLang="ja-JP" sz="1800">
                <a:latin typeface="Bookman Old Style" charset="0"/>
              </a:rPr>
              <a:t> for multi-bit data</a:t>
            </a:r>
            <a:endParaRPr lang="en-US" altLang="en-US" sz="1800">
              <a:latin typeface="Bookman Old Style" charset="0"/>
            </a:endParaRPr>
          </a:p>
        </p:txBody>
      </p:sp>
      <p:sp>
        <p:nvSpPr>
          <p:cNvPr id="949252" name="Text Box 4"/>
          <p:cNvSpPr txBox="1">
            <a:spLocks noChangeArrowheads="1"/>
          </p:cNvSpPr>
          <p:nvPr/>
        </p:nvSpPr>
        <p:spPr bwMode="auto">
          <a:xfrm>
            <a:off x="4217988" y="2711450"/>
            <a:ext cx="477361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68275" indent="-168275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  <a:cs typeface="ＭＳ Ｐゴシック" charset="0"/>
              </a:defRPr>
            </a:lvl1pPr>
            <a:lvl2pPr marL="568325" indent="-111125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 b="0" dirty="0">
                <a:latin typeface="+mj-lt"/>
              </a:rPr>
              <a:t>Evolution: Point-to-point</a:t>
            </a:r>
          </a:p>
          <a:p>
            <a:pPr lvl="1" eaLnBrk="1" hangingPunct="1">
              <a:buFont typeface="Times" charset="0"/>
              <a:buChar char="•"/>
              <a:defRPr/>
            </a:pPr>
            <a:r>
              <a:rPr lang="en-US" sz="1800" b="0" dirty="0">
                <a:latin typeface="+mj-lt"/>
                <a:cs typeface="ＭＳ Ｐゴシック" charset="0"/>
              </a:rPr>
              <a:t>10BaseT, separate R &amp; T wires</a:t>
            </a:r>
          </a:p>
          <a:p>
            <a:pPr lvl="1" eaLnBrk="1" hangingPunct="1">
              <a:buFont typeface="Times" charset="0"/>
              <a:buChar char="•"/>
              <a:defRPr/>
            </a:pPr>
            <a:r>
              <a:rPr lang="en-US" sz="1800" b="0" dirty="0">
                <a:latin typeface="+mj-lt"/>
                <a:cs typeface="ＭＳ Ｐゴシック" charset="0"/>
              </a:rPr>
              <a:t>Each link connects only 2 hosts, one sends, the other receives</a:t>
            </a:r>
          </a:p>
          <a:p>
            <a:pPr lvl="1" eaLnBrk="1" hangingPunct="1">
              <a:buFont typeface="Times" charset="0"/>
              <a:buChar char="•"/>
              <a:defRPr/>
            </a:pPr>
            <a:r>
              <a:rPr lang="en-US" sz="1800" b="0" dirty="0">
                <a:latin typeface="+mj-lt"/>
                <a:cs typeface="ＭＳ Ｐゴシック" charset="0"/>
              </a:rPr>
              <a:t>Network riddled with switches, routers</a:t>
            </a:r>
          </a:p>
        </p:txBody>
      </p:sp>
      <p:grpSp>
        <p:nvGrpSpPr>
          <p:cNvPr id="36867" name="Group 5"/>
          <p:cNvGrpSpPr>
            <a:grpSpLocks/>
          </p:cNvGrpSpPr>
          <p:nvPr/>
        </p:nvGrpSpPr>
        <p:grpSpPr bwMode="auto">
          <a:xfrm>
            <a:off x="4859338" y="1046163"/>
            <a:ext cx="3067050" cy="1409700"/>
            <a:chOff x="3300" y="528"/>
            <a:chExt cx="1932" cy="888"/>
          </a:xfrm>
        </p:grpSpPr>
        <p:grpSp>
          <p:nvGrpSpPr>
            <p:cNvPr id="36967" name="Group 6"/>
            <p:cNvGrpSpPr>
              <a:grpSpLocks/>
            </p:cNvGrpSpPr>
            <p:nvPr/>
          </p:nvGrpSpPr>
          <p:grpSpPr bwMode="auto">
            <a:xfrm>
              <a:off x="3312" y="816"/>
              <a:ext cx="1920" cy="288"/>
              <a:chOff x="3312" y="816"/>
              <a:chExt cx="1920" cy="288"/>
            </a:xfrm>
          </p:grpSpPr>
          <p:sp>
            <p:nvSpPr>
              <p:cNvPr id="29868" name="Line 7"/>
              <p:cNvSpPr>
                <a:spLocks noChangeShapeType="1"/>
              </p:cNvSpPr>
              <p:nvPr/>
            </p:nvSpPr>
            <p:spPr bwMode="auto">
              <a:xfrm>
                <a:off x="3312" y="960"/>
                <a:ext cx="192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69" name="Line 8"/>
              <p:cNvSpPr>
                <a:spLocks noChangeShapeType="1"/>
              </p:cNvSpPr>
              <p:nvPr/>
            </p:nvSpPr>
            <p:spPr bwMode="auto">
              <a:xfrm>
                <a:off x="3456" y="960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70" name="Line 9"/>
              <p:cNvSpPr>
                <a:spLocks noChangeShapeType="1"/>
              </p:cNvSpPr>
              <p:nvPr/>
            </p:nvSpPr>
            <p:spPr bwMode="auto">
              <a:xfrm>
                <a:off x="3984" y="816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71" name="Line 10"/>
              <p:cNvSpPr>
                <a:spLocks noChangeShapeType="1"/>
              </p:cNvSpPr>
              <p:nvPr/>
            </p:nvSpPr>
            <p:spPr bwMode="auto">
              <a:xfrm>
                <a:off x="4464" y="960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72" name="Line 11"/>
              <p:cNvSpPr>
                <a:spLocks noChangeShapeType="1"/>
              </p:cNvSpPr>
              <p:nvPr/>
            </p:nvSpPr>
            <p:spPr bwMode="auto">
              <a:xfrm>
                <a:off x="4992" y="816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6968" name="Group 12"/>
            <p:cNvGrpSpPr>
              <a:grpSpLocks/>
            </p:cNvGrpSpPr>
            <p:nvPr/>
          </p:nvGrpSpPr>
          <p:grpSpPr bwMode="auto">
            <a:xfrm>
              <a:off x="3300" y="1104"/>
              <a:ext cx="312" cy="312"/>
              <a:chOff x="1984" y="3303"/>
              <a:chExt cx="312" cy="312"/>
            </a:xfrm>
          </p:grpSpPr>
          <p:sp>
            <p:nvSpPr>
              <p:cNvPr id="29851" name="Freeform 13"/>
              <p:cNvSpPr>
                <a:spLocks/>
              </p:cNvSpPr>
              <p:nvPr/>
            </p:nvSpPr>
            <p:spPr bwMode="auto">
              <a:xfrm>
                <a:off x="2021" y="3385"/>
                <a:ext cx="253" cy="179"/>
              </a:xfrm>
              <a:custGeom>
                <a:avLst/>
                <a:gdLst>
                  <a:gd name="T0" fmla="*/ 0 w 507"/>
                  <a:gd name="T1" fmla="*/ 0 h 359"/>
                  <a:gd name="T2" fmla="*/ 0 w 507"/>
                  <a:gd name="T3" fmla="*/ 0 h 359"/>
                  <a:gd name="T4" fmla="*/ 0 w 507"/>
                  <a:gd name="T5" fmla="*/ 0 h 359"/>
                  <a:gd name="T6" fmla="*/ 0 w 507"/>
                  <a:gd name="T7" fmla="*/ 0 h 359"/>
                  <a:gd name="T8" fmla="*/ 0 w 507"/>
                  <a:gd name="T9" fmla="*/ 0 h 359"/>
                  <a:gd name="T10" fmla="*/ 0 w 507"/>
                  <a:gd name="T11" fmla="*/ 0 h 359"/>
                  <a:gd name="T12" fmla="*/ 0 w 507"/>
                  <a:gd name="T13" fmla="*/ 0 h 359"/>
                  <a:gd name="T14" fmla="*/ 0 w 507"/>
                  <a:gd name="T15" fmla="*/ 0 h 3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07"/>
                  <a:gd name="T25" fmla="*/ 0 h 359"/>
                  <a:gd name="T26" fmla="*/ 507 w 507"/>
                  <a:gd name="T27" fmla="*/ 359 h 3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07" h="359">
                    <a:moveTo>
                      <a:pt x="169" y="13"/>
                    </a:moveTo>
                    <a:lnTo>
                      <a:pt x="0" y="81"/>
                    </a:lnTo>
                    <a:lnTo>
                      <a:pt x="6" y="202"/>
                    </a:lnTo>
                    <a:lnTo>
                      <a:pt x="334" y="359"/>
                    </a:lnTo>
                    <a:lnTo>
                      <a:pt x="506" y="152"/>
                    </a:lnTo>
                    <a:lnTo>
                      <a:pt x="507" y="61"/>
                    </a:lnTo>
                    <a:lnTo>
                      <a:pt x="179" y="0"/>
                    </a:lnTo>
                    <a:lnTo>
                      <a:pt x="169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52" name="Freeform 14"/>
              <p:cNvSpPr>
                <a:spLocks/>
              </p:cNvSpPr>
              <p:nvPr/>
            </p:nvSpPr>
            <p:spPr bwMode="auto">
              <a:xfrm>
                <a:off x="2040" y="3307"/>
                <a:ext cx="233" cy="177"/>
              </a:xfrm>
              <a:custGeom>
                <a:avLst/>
                <a:gdLst>
                  <a:gd name="T0" fmla="*/ 1 w 465"/>
                  <a:gd name="T1" fmla="*/ 0 h 356"/>
                  <a:gd name="T2" fmla="*/ 1 w 465"/>
                  <a:gd name="T3" fmla="*/ 0 h 356"/>
                  <a:gd name="T4" fmla="*/ 1 w 465"/>
                  <a:gd name="T5" fmla="*/ 0 h 356"/>
                  <a:gd name="T6" fmla="*/ 1 w 465"/>
                  <a:gd name="T7" fmla="*/ 0 h 356"/>
                  <a:gd name="T8" fmla="*/ 1 w 465"/>
                  <a:gd name="T9" fmla="*/ 0 h 356"/>
                  <a:gd name="T10" fmla="*/ 1 w 465"/>
                  <a:gd name="T11" fmla="*/ 0 h 356"/>
                  <a:gd name="T12" fmla="*/ 1 w 465"/>
                  <a:gd name="T13" fmla="*/ 0 h 356"/>
                  <a:gd name="T14" fmla="*/ 0 w 465"/>
                  <a:gd name="T15" fmla="*/ 0 h 356"/>
                  <a:gd name="T16" fmla="*/ 1 w 465"/>
                  <a:gd name="T17" fmla="*/ 0 h 356"/>
                  <a:gd name="T18" fmla="*/ 1 w 465"/>
                  <a:gd name="T19" fmla="*/ 0 h 356"/>
                  <a:gd name="T20" fmla="*/ 1 w 465"/>
                  <a:gd name="T21" fmla="*/ 0 h 35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65"/>
                  <a:gd name="T34" fmla="*/ 0 h 356"/>
                  <a:gd name="T35" fmla="*/ 465 w 465"/>
                  <a:gd name="T36" fmla="*/ 356 h 35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65" h="356">
                    <a:moveTo>
                      <a:pt x="342" y="14"/>
                    </a:moveTo>
                    <a:lnTo>
                      <a:pt x="465" y="38"/>
                    </a:lnTo>
                    <a:lnTo>
                      <a:pt x="464" y="155"/>
                    </a:lnTo>
                    <a:lnTo>
                      <a:pt x="414" y="190"/>
                    </a:lnTo>
                    <a:lnTo>
                      <a:pt x="407" y="252"/>
                    </a:lnTo>
                    <a:lnTo>
                      <a:pt x="272" y="356"/>
                    </a:lnTo>
                    <a:lnTo>
                      <a:pt x="22" y="243"/>
                    </a:lnTo>
                    <a:lnTo>
                      <a:pt x="0" y="5"/>
                    </a:lnTo>
                    <a:lnTo>
                      <a:pt x="189" y="0"/>
                    </a:lnTo>
                    <a:lnTo>
                      <a:pt x="285" y="17"/>
                    </a:lnTo>
                    <a:lnTo>
                      <a:pt x="342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53" name="Freeform 15"/>
              <p:cNvSpPr>
                <a:spLocks/>
              </p:cNvSpPr>
              <p:nvPr/>
            </p:nvSpPr>
            <p:spPr bwMode="auto">
              <a:xfrm>
                <a:off x="1984" y="3413"/>
                <a:ext cx="312" cy="202"/>
              </a:xfrm>
              <a:custGeom>
                <a:avLst/>
                <a:gdLst>
                  <a:gd name="T0" fmla="*/ 0 w 625"/>
                  <a:gd name="T1" fmla="*/ 0 h 404"/>
                  <a:gd name="T2" fmla="*/ 0 w 625"/>
                  <a:gd name="T3" fmla="*/ 1 h 404"/>
                  <a:gd name="T4" fmla="*/ 0 w 625"/>
                  <a:gd name="T5" fmla="*/ 1 h 404"/>
                  <a:gd name="T6" fmla="*/ 0 w 625"/>
                  <a:gd name="T7" fmla="*/ 1 h 404"/>
                  <a:gd name="T8" fmla="*/ 0 w 625"/>
                  <a:gd name="T9" fmla="*/ 1 h 404"/>
                  <a:gd name="T10" fmla="*/ 0 w 625"/>
                  <a:gd name="T11" fmla="*/ 1 h 404"/>
                  <a:gd name="T12" fmla="*/ 0 w 625"/>
                  <a:gd name="T13" fmla="*/ 0 h 40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5"/>
                  <a:gd name="T22" fmla="*/ 0 h 404"/>
                  <a:gd name="T23" fmla="*/ 625 w 625"/>
                  <a:gd name="T24" fmla="*/ 404 h 40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5" h="404">
                    <a:moveTo>
                      <a:pt x="231" y="0"/>
                    </a:moveTo>
                    <a:lnTo>
                      <a:pt x="0" y="98"/>
                    </a:lnTo>
                    <a:lnTo>
                      <a:pt x="9" y="220"/>
                    </a:lnTo>
                    <a:lnTo>
                      <a:pt x="408" y="404"/>
                    </a:lnTo>
                    <a:lnTo>
                      <a:pt x="621" y="146"/>
                    </a:lnTo>
                    <a:lnTo>
                      <a:pt x="625" y="66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54" name="Freeform 16"/>
              <p:cNvSpPr>
                <a:spLocks/>
              </p:cNvSpPr>
              <p:nvPr/>
            </p:nvSpPr>
            <p:spPr bwMode="auto">
              <a:xfrm>
                <a:off x="2008" y="3303"/>
                <a:ext cx="281" cy="208"/>
              </a:xfrm>
              <a:custGeom>
                <a:avLst/>
                <a:gdLst>
                  <a:gd name="T0" fmla="*/ 0 w 564"/>
                  <a:gd name="T1" fmla="*/ 1 h 416"/>
                  <a:gd name="T2" fmla="*/ 0 w 564"/>
                  <a:gd name="T3" fmla="*/ 1 h 416"/>
                  <a:gd name="T4" fmla="*/ 0 w 564"/>
                  <a:gd name="T5" fmla="*/ 1 h 416"/>
                  <a:gd name="T6" fmla="*/ 0 w 564"/>
                  <a:gd name="T7" fmla="*/ 1 h 416"/>
                  <a:gd name="T8" fmla="*/ 0 w 564"/>
                  <a:gd name="T9" fmla="*/ 1 h 416"/>
                  <a:gd name="T10" fmla="*/ 0 w 564"/>
                  <a:gd name="T11" fmla="*/ 1 h 416"/>
                  <a:gd name="T12" fmla="*/ 0 w 564"/>
                  <a:gd name="T13" fmla="*/ 1 h 416"/>
                  <a:gd name="T14" fmla="*/ 0 w 564"/>
                  <a:gd name="T15" fmla="*/ 1 h 416"/>
                  <a:gd name="T16" fmla="*/ 0 w 564"/>
                  <a:gd name="T17" fmla="*/ 0 h 416"/>
                  <a:gd name="T18" fmla="*/ 0 w 564"/>
                  <a:gd name="T19" fmla="*/ 1 h 416"/>
                  <a:gd name="T20" fmla="*/ 0 w 564"/>
                  <a:gd name="T21" fmla="*/ 1 h 4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64"/>
                  <a:gd name="T34" fmla="*/ 0 h 416"/>
                  <a:gd name="T35" fmla="*/ 564 w 564"/>
                  <a:gd name="T36" fmla="*/ 416 h 4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64" h="416">
                    <a:moveTo>
                      <a:pt x="429" y="16"/>
                    </a:moveTo>
                    <a:lnTo>
                      <a:pt x="564" y="43"/>
                    </a:lnTo>
                    <a:lnTo>
                      <a:pt x="557" y="162"/>
                    </a:lnTo>
                    <a:lnTo>
                      <a:pt x="498" y="204"/>
                    </a:lnTo>
                    <a:lnTo>
                      <a:pt x="495" y="287"/>
                    </a:lnTo>
                    <a:lnTo>
                      <a:pt x="345" y="416"/>
                    </a:lnTo>
                    <a:lnTo>
                      <a:pt x="30" y="302"/>
                    </a:lnTo>
                    <a:lnTo>
                      <a:pt x="0" y="8"/>
                    </a:lnTo>
                    <a:lnTo>
                      <a:pt x="218" y="0"/>
                    </a:lnTo>
                    <a:lnTo>
                      <a:pt x="332" y="19"/>
                    </a:lnTo>
                    <a:lnTo>
                      <a:pt x="429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55" name="Freeform 17"/>
              <p:cNvSpPr>
                <a:spLocks/>
              </p:cNvSpPr>
              <p:nvPr/>
            </p:nvSpPr>
            <p:spPr bwMode="auto">
              <a:xfrm>
                <a:off x="2026" y="3321"/>
                <a:ext cx="149" cy="167"/>
              </a:xfrm>
              <a:custGeom>
                <a:avLst/>
                <a:gdLst>
                  <a:gd name="T0" fmla="*/ 0 w 299"/>
                  <a:gd name="T1" fmla="*/ 0 h 335"/>
                  <a:gd name="T2" fmla="*/ 0 w 299"/>
                  <a:gd name="T3" fmla="*/ 0 h 335"/>
                  <a:gd name="T4" fmla="*/ 0 w 299"/>
                  <a:gd name="T5" fmla="*/ 0 h 335"/>
                  <a:gd name="T6" fmla="*/ 0 w 299"/>
                  <a:gd name="T7" fmla="*/ 0 h 335"/>
                  <a:gd name="T8" fmla="*/ 0 w 299"/>
                  <a:gd name="T9" fmla="*/ 0 h 3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9"/>
                  <a:gd name="T16" fmla="*/ 0 h 335"/>
                  <a:gd name="T17" fmla="*/ 299 w 299"/>
                  <a:gd name="T18" fmla="*/ 335 h 3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9" h="335">
                    <a:moveTo>
                      <a:pt x="0" y="0"/>
                    </a:moveTo>
                    <a:lnTo>
                      <a:pt x="22" y="247"/>
                    </a:lnTo>
                    <a:lnTo>
                      <a:pt x="297" y="335"/>
                    </a:lnTo>
                    <a:lnTo>
                      <a:pt x="299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56" name="Freeform 18"/>
              <p:cNvSpPr>
                <a:spLocks/>
              </p:cNvSpPr>
              <p:nvPr/>
            </p:nvSpPr>
            <p:spPr bwMode="auto">
              <a:xfrm>
                <a:off x="2190" y="3344"/>
                <a:ext cx="52" cy="132"/>
              </a:xfrm>
              <a:custGeom>
                <a:avLst/>
                <a:gdLst>
                  <a:gd name="T0" fmla="*/ 0 w 102"/>
                  <a:gd name="T1" fmla="*/ 1 h 264"/>
                  <a:gd name="T2" fmla="*/ 1 w 102"/>
                  <a:gd name="T3" fmla="*/ 1 h 264"/>
                  <a:gd name="T4" fmla="*/ 1 w 102"/>
                  <a:gd name="T5" fmla="*/ 1 h 264"/>
                  <a:gd name="T6" fmla="*/ 1 w 102"/>
                  <a:gd name="T7" fmla="*/ 0 h 264"/>
                  <a:gd name="T8" fmla="*/ 0 w 102"/>
                  <a:gd name="T9" fmla="*/ 1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264"/>
                  <a:gd name="T17" fmla="*/ 102 w 102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264">
                    <a:moveTo>
                      <a:pt x="0" y="22"/>
                    </a:moveTo>
                    <a:lnTo>
                      <a:pt x="2" y="264"/>
                    </a:lnTo>
                    <a:lnTo>
                      <a:pt x="93" y="183"/>
                    </a:lnTo>
                    <a:lnTo>
                      <a:pt x="102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57" name="Freeform 19"/>
              <p:cNvSpPr>
                <a:spLocks/>
              </p:cNvSpPr>
              <p:nvPr/>
            </p:nvSpPr>
            <p:spPr bwMode="auto">
              <a:xfrm>
                <a:off x="2048" y="3352"/>
                <a:ext cx="103" cy="100"/>
              </a:xfrm>
              <a:custGeom>
                <a:avLst/>
                <a:gdLst>
                  <a:gd name="T0" fmla="*/ 0 w 206"/>
                  <a:gd name="T1" fmla="*/ 0 h 199"/>
                  <a:gd name="T2" fmla="*/ 1 w 206"/>
                  <a:gd name="T3" fmla="*/ 1 h 199"/>
                  <a:gd name="T4" fmla="*/ 1 w 206"/>
                  <a:gd name="T5" fmla="*/ 1 h 199"/>
                  <a:gd name="T6" fmla="*/ 1 w 206"/>
                  <a:gd name="T7" fmla="*/ 1 h 199"/>
                  <a:gd name="T8" fmla="*/ 0 w 206"/>
                  <a:gd name="T9" fmla="*/ 0 h 1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6"/>
                  <a:gd name="T16" fmla="*/ 0 h 199"/>
                  <a:gd name="T17" fmla="*/ 206 w 206"/>
                  <a:gd name="T18" fmla="*/ 199 h 1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6" h="199">
                    <a:moveTo>
                      <a:pt x="0" y="0"/>
                    </a:moveTo>
                    <a:lnTo>
                      <a:pt x="9" y="145"/>
                    </a:lnTo>
                    <a:lnTo>
                      <a:pt x="206" y="199"/>
                    </a:lnTo>
                    <a:lnTo>
                      <a:pt x="203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58" name="Freeform 20"/>
              <p:cNvSpPr>
                <a:spLocks/>
              </p:cNvSpPr>
              <p:nvPr/>
            </p:nvSpPr>
            <p:spPr bwMode="auto">
              <a:xfrm>
                <a:off x="1999" y="3472"/>
                <a:ext cx="183" cy="123"/>
              </a:xfrm>
              <a:custGeom>
                <a:avLst/>
                <a:gdLst>
                  <a:gd name="T0" fmla="*/ 0 w 365"/>
                  <a:gd name="T1" fmla="*/ 0 h 245"/>
                  <a:gd name="T2" fmla="*/ 1 w 365"/>
                  <a:gd name="T3" fmla="*/ 1 h 245"/>
                  <a:gd name="T4" fmla="*/ 1 w 365"/>
                  <a:gd name="T5" fmla="*/ 1 h 245"/>
                  <a:gd name="T6" fmla="*/ 1 w 365"/>
                  <a:gd name="T7" fmla="*/ 1 h 245"/>
                  <a:gd name="T8" fmla="*/ 0 w 365"/>
                  <a:gd name="T9" fmla="*/ 0 h 2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5"/>
                  <a:gd name="T16" fmla="*/ 0 h 245"/>
                  <a:gd name="T17" fmla="*/ 365 w 365"/>
                  <a:gd name="T18" fmla="*/ 245 h 2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5" h="245">
                    <a:moveTo>
                      <a:pt x="0" y="0"/>
                    </a:moveTo>
                    <a:lnTo>
                      <a:pt x="7" y="91"/>
                    </a:lnTo>
                    <a:lnTo>
                      <a:pt x="365" y="245"/>
                    </a:lnTo>
                    <a:lnTo>
                      <a:pt x="360" y="1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59" name="Freeform 21"/>
              <p:cNvSpPr>
                <a:spLocks/>
              </p:cNvSpPr>
              <p:nvPr/>
            </p:nvSpPr>
            <p:spPr bwMode="auto">
              <a:xfrm>
                <a:off x="2062" y="3315"/>
                <a:ext cx="155" cy="23"/>
              </a:xfrm>
              <a:custGeom>
                <a:avLst/>
                <a:gdLst>
                  <a:gd name="T0" fmla="*/ 0 w 310"/>
                  <a:gd name="T1" fmla="*/ 0 h 46"/>
                  <a:gd name="T2" fmla="*/ 1 w 310"/>
                  <a:gd name="T3" fmla="*/ 1 h 46"/>
                  <a:gd name="T4" fmla="*/ 1 w 310"/>
                  <a:gd name="T5" fmla="*/ 1 h 46"/>
                  <a:gd name="T6" fmla="*/ 1 w 310"/>
                  <a:gd name="T7" fmla="*/ 0 h 46"/>
                  <a:gd name="T8" fmla="*/ 0 w 310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0"/>
                  <a:gd name="T16" fmla="*/ 0 h 46"/>
                  <a:gd name="T17" fmla="*/ 310 w 310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0" h="46">
                    <a:moveTo>
                      <a:pt x="0" y="0"/>
                    </a:moveTo>
                    <a:lnTo>
                      <a:pt x="222" y="46"/>
                    </a:lnTo>
                    <a:lnTo>
                      <a:pt x="310" y="34"/>
                    </a:lnTo>
                    <a:lnTo>
                      <a:pt x="1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60" name="Freeform 22"/>
              <p:cNvSpPr>
                <a:spLocks/>
              </p:cNvSpPr>
              <p:nvPr/>
            </p:nvSpPr>
            <p:spPr bwMode="auto">
              <a:xfrm>
                <a:off x="2195" y="3463"/>
                <a:ext cx="87" cy="116"/>
              </a:xfrm>
              <a:custGeom>
                <a:avLst/>
                <a:gdLst>
                  <a:gd name="T0" fmla="*/ 0 w 174"/>
                  <a:gd name="T1" fmla="*/ 0 h 233"/>
                  <a:gd name="T2" fmla="*/ 1 w 174"/>
                  <a:gd name="T3" fmla="*/ 0 h 233"/>
                  <a:gd name="T4" fmla="*/ 1 w 174"/>
                  <a:gd name="T5" fmla="*/ 0 h 233"/>
                  <a:gd name="T6" fmla="*/ 1 w 174"/>
                  <a:gd name="T7" fmla="*/ 0 h 233"/>
                  <a:gd name="T8" fmla="*/ 0 w 174"/>
                  <a:gd name="T9" fmla="*/ 0 h 2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233"/>
                  <a:gd name="T17" fmla="*/ 174 w 174"/>
                  <a:gd name="T18" fmla="*/ 233 h 2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233">
                    <a:moveTo>
                      <a:pt x="0" y="130"/>
                    </a:moveTo>
                    <a:lnTo>
                      <a:pt x="2" y="233"/>
                    </a:lnTo>
                    <a:lnTo>
                      <a:pt x="168" y="44"/>
                    </a:lnTo>
                    <a:lnTo>
                      <a:pt x="174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61" name="Freeform 23"/>
              <p:cNvSpPr>
                <a:spLocks/>
              </p:cNvSpPr>
              <p:nvPr/>
            </p:nvSpPr>
            <p:spPr bwMode="auto">
              <a:xfrm>
                <a:off x="2013" y="3461"/>
                <a:ext cx="169" cy="60"/>
              </a:xfrm>
              <a:custGeom>
                <a:avLst/>
                <a:gdLst>
                  <a:gd name="T0" fmla="*/ 1 w 337"/>
                  <a:gd name="T1" fmla="*/ 0 h 121"/>
                  <a:gd name="T2" fmla="*/ 0 w 337"/>
                  <a:gd name="T3" fmla="*/ 0 h 121"/>
                  <a:gd name="T4" fmla="*/ 1 w 337"/>
                  <a:gd name="T5" fmla="*/ 0 h 121"/>
                  <a:gd name="T6" fmla="*/ 1 w 337"/>
                  <a:gd name="T7" fmla="*/ 0 h 121"/>
                  <a:gd name="T8" fmla="*/ 1 w 337"/>
                  <a:gd name="T9" fmla="*/ 0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7"/>
                  <a:gd name="T16" fmla="*/ 0 h 121"/>
                  <a:gd name="T17" fmla="*/ 337 w 337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7" h="121">
                    <a:moveTo>
                      <a:pt x="21" y="0"/>
                    </a:moveTo>
                    <a:lnTo>
                      <a:pt x="0" y="7"/>
                    </a:lnTo>
                    <a:lnTo>
                      <a:pt x="337" y="121"/>
                    </a:lnTo>
                    <a:lnTo>
                      <a:pt x="335" y="94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62" name="Freeform 24"/>
              <p:cNvSpPr>
                <a:spLocks/>
              </p:cNvSpPr>
              <p:nvPr/>
            </p:nvSpPr>
            <p:spPr bwMode="auto">
              <a:xfrm>
                <a:off x="2060" y="3362"/>
                <a:ext cx="70" cy="70"/>
              </a:xfrm>
              <a:custGeom>
                <a:avLst/>
                <a:gdLst>
                  <a:gd name="T0" fmla="*/ 0 w 142"/>
                  <a:gd name="T1" fmla="*/ 0 h 139"/>
                  <a:gd name="T2" fmla="*/ 0 w 142"/>
                  <a:gd name="T3" fmla="*/ 1 h 139"/>
                  <a:gd name="T4" fmla="*/ 0 w 142"/>
                  <a:gd name="T5" fmla="*/ 1 h 139"/>
                  <a:gd name="T6" fmla="*/ 0 w 142"/>
                  <a:gd name="T7" fmla="*/ 1 h 139"/>
                  <a:gd name="T8" fmla="*/ 0 w 142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2"/>
                  <a:gd name="T16" fmla="*/ 0 h 139"/>
                  <a:gd name="T17" fmla="*/ 142 w 142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2" h="139">
                    <a:moveTo>
                      <a:pt x="61" y="0"/>
                    </a:moveTo>
                    <a:lnTo>
                      <a:pt x="142" y="19"/>
                    </a:lnTo>
                    <a:lnTo>
                      <a:pt x="37" y="139"/>
                    </a:lnTo>
                    <a:lnTo>
                      <a:pt x="0" y="129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7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63" name="Freeform 25"/>
              <p:cNvSpPr>
                <a:spLocks/>
              </p:cNvSpPr>
              <p:nvPr/>
            </p:nvSpPr>
            <p:spPr bwMode="auto">
              <a:xfrm>
                <a:off x="2048" y="3352"/>
                <a:ext cx="103" cy="100"/>
              </a:xfrm>
              <a:custGeom>
                <a:avLst/>
                <a:gdLst>
                  <a:gd name="T0" fmla="*/ 0 w 206"/>
                  <a:gd name="T1" fmla="*/ 0 h 199"/>
                  <a:gd name="T2" fmla="*/ 1 w 206"/>
                  <a:gd name="T3" fmla="*/ 1 h 199"/>
                  <a:gd name="T4" fmla="*/ 1 w 206"/>
                  <a:gd name="T5" fmla="*/ 1 h 199"/>
                  <a:gd name="T6" fmla="*/ 1 w 206"/>
                  <a:gd name="T7" fmla="*/ 1 h 199"/>
                  <a:gd name="T8" fmla="*/ 0 w 206"/>
                  <a:gd name="T9" fmla="*/ 0 h 1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6"/>
                  <a:gd name="T16" fmla="*/ 0 h 199"/>
                  <a:gd name="T17" fmla="*/ 206 w 206"/>
                  <a:gd name="T18" fmla="*/ 199 h 1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6" h="199">
                    <a:moveTo>
                      <a:pt x="0" y="0"/>
                    </a:moveTo>
                    <a:lnTo>
                      <a:pt x="203" y="43"/>
                    </a:lnTo>
                    <a:lnTo>
                      <a:pt x="206" y="199"/>
                    </a:lnTo>
                    <a:lnTo>
                      <a:pt x="188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64" name="Freeform 26"/>
              <p:cNvSpPr>
                <a:spLocks/>
              </p:cNvSpPr>
              <p:nvPr/>
            </p:nvSpPr>
            <p:spPr bwMode="auto">
              <a:xfrm>
                <a:off x="1999" y="3472"/>
                <a:ext cx="180" cy="67"/>
              </a:xfrm>
              <a:custGeom>
                <a:avLst/>
                <a:gdLst>
                  <a:gd name="T0" fmla="*/ 0 w 360"/>
                  <a:gd name="T1" fmla="*/ 0 h 133"/>
                  <a:gd name="T2" fmla="*/ 1 w 360"/>
                  <a:gd name="T3" fmla="*/ 1 h 133"/>
                  <a:gd name="T4" fmla="*/ 1 w 360"/>
                  <a:gd name="T5" fmla="*/ 1 h 133"/>
                  <a:gd name="T6" fmla="*/ 0 w 360"/>
                  <a:gd name="T7" fmla="*/ 0 h 13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60"/>
                  <a:gd name="T13" fmla="*/ 0 h 133"/>
                  <a:gd name="T14" fmla="*/ 360 w 360"/>
                  <a:gd name="T15" fmla="*/ 133 h 13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60" h="133">
                    <a:moveTo>
                      <a:pt x="0" y="0"/>
                    </a:moveTo>
                    <a:lnTo>
                      <a:pt x="4" y="41"/>
                    </a:lnTo>
                    <a:lnTo>
                      <a:pt x="360" y="1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65" name="Freeform 27"/>
              <p:cNvSpPr>
                <a:spLocks/>
              </p:cNvSpPr>
              <p:nvPr/>
            </p:nvSpPr>
            <p:spPr bwMode="auto">
              <a:xfrm>
                <a:off x="2020" y="3487"/>
                <a:ext cx="11" cy="10"/>
              </a:xfrm>
              <a:custGeom>
                <a:avLst/>
                <a:gdLst>
                  <a:gd name="T0" fmla="*/ 1 w 21"/>
                  <a:gd name="T1" fmla="*/ 1 h 19"/>
                  <a:gd name="T2" fmla="*/ 1 w 21"/>
                  <a:gd name="T3" fmla="*/ 1 h 19"/>
                  <a:gd name="T4" fmla="*/ 1 w 21"/>
                  <a:gd name="T5" fmla="*/ 1 h 19"/>
                  <a:gd name="T6" fmla="*/ 1 w 21"/>
                  <a:gd name="T7" fmla="*/ 1 h 19"/>
                  <a:gd name="T8" fmla="*/ 1 w 21"/>
                  <a:gd name="T9" fmla="*/ 1 h 19"/>
                  <a:gd name="T10" fmla="*/ 1 w 21"/>
                  <a:gd name="T11" fmla="*/ 1 h 19"/>
                  <a:gd name="T12" fmla="*/ 1 w 21"/>
                  <a:gd name="T13" fmla="*/ 1 h 19"/>
                  <a:gd name="T14" fmla="*/ 1 w 21"/>
                  <a:gd name="T15" fmla="*/ 1 h 19"/>
                  <a:gd name="T16" fmla="*/ 1 w 21"/>
                  <a:gd name="T17" fmla="*/ 0 h 19"/>
                  <a:gd name="T18" fmla="*/ 1 w 21"/>
                  <a:gd name="T19" fmla="*/ 1 h 19"/>
                  <a:gd name="T20" fmla="*/ 1 w 21"/>
                  <a:gd name="T21" fmla="*/ 1 h 19"/>
                  <a:gd name="T22" fmla="*/ 1 w 21"/>
                  <a:gd name="T23" fmla="*/ 1 h 19"/>
                  <a:gd name="T24" fmla="*/ 0 w 21"/>
                  <a:gd name="T25" fmla="*/ 1 h 19"/>
                  <a:gd name="T26" fmla="*/ 1 w 21"/>
                  <a:gd name="T27" fmla="*/ 1 h 19"/>
                  <a:gd name="T28" fmla="*/ 1 w 21"/>
                  <a:gd name="T29" fmla="*/ 1 h 19"/>
                  <a:gd name="T30" fmla="*/ 1 w 21"/>
                  <a:gd name="T31" fmla="*/ 1 h 19"/>
                  <a:gd name="T32" fmla="*/ 1 w 21"/>
                  <a:gd name="T33" fmla="*/ 1 h 1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1"/>
                  <a:gd name="T52" fmla="*/ 0 h 19"/>
                  <a:gd name="T53" fmla="*/ 21 w 21"/>
                  <a:gd name="T54" fmla="*/ 19 h 1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1" h="19">
                    <a:moveTo>
                      <a:pt x="10" y="19"/>
                    </a:moveTo>
                    <a:lnTo>
                      <a:pt x="15" y="19"/>
                    </a:lnTo>
                    <a:lnTo>
                      <a:pt x="17" y="17"/>
                    </a:lnTo>
                    <a:lnTo>
                      <a:pt x="19" y="15"/>
                    </a:lnTo>
                    <a:lnTo>
                      <a:pt x="21" y="11"/>
                    </a:lnTo>
                    <a:lnTo>
                      <a:pt x="19" y="7"/>
                    </a:lnTo>
                    <a:lnTo>
                      <a:pt x="17" y="3"/>
                    </a:lnTo>
                    <a:lnTo>
                      <a:pt x="15" y="1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0" y="10"/>
                    </a:lnTo>
                    <a:lnTo>
                      <a:pt x="1" y="13"/>
                    </a:lnTo>
                    <a:lnTo>
                      <a:pt x="3" y="16"/>
                    </a:lnTo>
                    <a:lnTo>
                      <a:pt x="6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66" name="Freeform 28"/>
              <p:cNvSpPr>
                <a:spLocks/>
              </p:cNvSpPr>
              <p:nvPr/>
            </p:nvSpPr>
            <p:spPr bwMode="auto">
              <a:xfrm>
                <a:off x="2126" y="3531"/>
                <a:ext cx="45" cy="25"/>
              </a:xfrm>
              <a:custGeom>
                <a:avLst/>
                <a:gdLst>
                  <a:gd name="T0" fmla="*/ 0 w 89"/>
                  <a:gd name="T1" fmla="*/ 0 h 51"/>
                  <a:gd name="T2" fmla="*/ 0 w 89"/>
                  <a:gd name="T3" fmla="*/ 0 h 51"/>
                  <a:gd name="T4" fmla="*/ 1 w 89"/>
                  <a:gd name="T5" fmla="*/ 0 h 51"/>
                  <a:gd name="T6" fmla="*/ 1 w 89"/>
                  <a:gd name="T7" fmla="*/ 0 h 51"/>
                  <a:gd name="T8" fmla="*/ 0 w 89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9"/>
                  <a:gd name="T16" fmla="*/ 0 h 51"/>
                  <a:gd name="T17" fmla="*/ 89 w 89"/>
                  <a:gd name="T18" fmla="*/ 51 h 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9" h="51">
                    <a:moveTo>
                      <a:pt x="0" y="0"/>
                    </a:moveTo>
                    <a:lnTo>
                      <a:pt x="0" y="14"/>
                    </a:lnTo>
                    <a:lnTo>
                      <a:pt x="89" y="51"/>
                    </a:lnTo>
                    <a:lnTo>
                      <a:pt x="89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67" name="Freeform 29"/>
              <p:cNvSpPr>
                <a:spLocks/>
              </p:cNvSpPr>
              <p:nvPr/>
            </p:nvSpPr>
            <p:spPr bwMode="auto">
              <a:xfrm>
                <a:off x="2133" y="3455"/>
                <a:ext cx="18" cy="10"/>
              </a:xfrm>
              <a:custGeom>
                <a:avLst/>
                <a:gdLst>
                  <a:gd name="T0" fmla="*/ 0 w 37"/>
                  <a:gd name="T1" fmla="*/ 0 h 20"/>
                  <a:gd name="T2" fmla="*/ 0 w 37"/>
                  <a:gd name="T3" fmla="*/ 1 h 20"/>
                  <a:gd name="T4" fmla="*/ 0 w 37"/>
                  <a:gd name="T5" fmla="*/ 1 h 20"/>
                  <a:gd name="T6" fmla="*/ 0 w 37"/>
                  <a:gd name="T7" fmla="*/ 1 h 20"/>
                  <a:gd name="T8" fmla="*/ 0 w 37"/>
                  <a:gd name="T9" fmla="*/ 0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"/>
                  <a:gd name="T16" fmla="*/ 0 h 20"/>
                  <a:gd name="T17" fmla="*/ 37 w 37"/>
                  <a:gd name="T18" fmla="*/ 20 h 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" h="20">
                    <a:moveTo>
                      <a:pt x="2" y="0"/>
                    </a:moveTo>
                    <a:lnTo>
                      <a:pt x="0" y="10"/>
                    </a:lnTo>
                    <a:lnTo>
                      <a:pt x="37" y="20"/>
                    </a:lnTo>
                    <a:lnTo>
                      <a:pt x="37" y="1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6969" name="Group 30"/>
            <p:cNvGrpSpPr>
              <a:grpSpLocks/>
            </p:cNvGrpSpPr>
            <p:nvPr/>
          </p:nvGrpSpPr>
          <p:grpSpPr bwMode="auto">
            <a:xfrm>
              <a:off x="4836" y="528"/>
              <a:ext cx="312" cy="312"/>
              <a:chOff x="1984" y="3303"/>
              <a:chExt cx="312" cy="312"/>
            </a:xfrm>
          </p:grpSpPr>
          <p:sp>
            <p:nvSpPr>
              <p:cNvPr id="29834" name="Freeform 31"/>
              <p:cNvSpPr>
                <a:spLocks/>
              </p:cNvSpPr>
              <p:nvPr/>
            </p:nvSpPr>
            <p:spPr bwMode="auto">
              <a:xfrm>
                <a:off x="2021" y="3385"/>
                <a:ext cx="253" cy="179"/>
              </a:xfrm>
              <a:custGeom>
                <a:avLst/>
                <a:gdLst>
                  <a:gd name="T0" fmla="*/ 0 w 507"/>
                  <a:gd name="T1" fmla="*/ 0 h 359"/>
                  <a:gd name="T2" fmla="*/ 0 w 507"/>
                  <a:gd name="T3" fmla="*/ 0 h 359"/>
                  <a:gd name="T4" fmla="*/ 0 w 507"/>
                  <a:gd name="T5" fmla="*/ 0 h 359"/>
                  <a:gd name="T6" fmla="*/ 0 w 507"/>
                  <a:gd name="T7" fmla="*/ 0 h 359"/>
                  <a:gd name="T8" fmla="*/ 0 w 507"/>
                  <a:gd name="T9" fmla="*/ 0 h 359"/>
                  <a:gd name="T10" fmla="*/ 0 w 507"/>
                  <a:gd name="T11" fmla="*/ 0 h 359"/>
                  <a:gd name="T12" fmla="*/ 0 w 507"/>
                  <a:gd name="T13" fmla="*/ 0 h 359"/>
                  <a:gd name="T14" fmla="*/ 0 w 507"/>
                  <a:gd name="T15" fmla="*/ 0 h 3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07"/>
                  <a:gd name="T25" fmla="*/ 0 h 359"/>
                  <a:gd name="T26" fmla="*/ 507 w 507"/>
                  <a:gd name="T27" fmla="*/ 359 h 3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07" h="359">
                    <a:moveTo>
                      <a:pt x="169" y="13"/>
                    </a:moveTo>
                    <a:lnTo>
                      <a:pt x="0" y="81"/>
                    </a:lnTo>
                    <a:lnTo>
                      <a:pt x="6" y="202"/>
                    </a:lnTo>
                    <a:lnTo>
                      <a:pt x="334" y="359"/>
                    </a:lnTo>
                    <a:lnTo>
                      <a:pt x="506" y="152"/>
                    </a:lnTo>
                    <a:lnTo>
                      <a:pt x="507" y="61"/>
                    </a:lnTo>
                    <a:lnTo>
                      <a:pt x="179" y="0"/>
                    </a:lnTo>
                    <a:lnTo>
                      <a:pt x="169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35" name="Freeform 32"/>
              <p:cNvSpPr>
                <a:spLocks/>
              </p:cNvSpPr>
              <p:nvPr/>
            </p:nvSpPr>
            <p:spPr bwMode="auto">
              <a:xfrm>
                <a:off x="2040" y="3307"/>
                <a:ext cx="233" cy="177"/>
              </a:xfrm>
              <a:custGeom>
                <a:avLst/>
                <a:gdLst>
                  <a:gd name="T0" fmla="*/ 1 w 465"/>
                  <a:gd name="T1" fmla="*/ 0 h 356"/>
                  <a:gd name="T2" fmla="*/ 1 w 465"/>
                  <a:gd name="T3" fmla="*/ 0 h 356"/>
                  <a:gd name="T4" fmla="*/ 1 w 465"/>
                  <a:gd name="T5" fmla="*/ 0 h 356"/>
                  <a:gd name="T6" fmla="*/ 1 w 465"/>
                  <a:gd name="T7" fmla="*/ 0 h 356"/>
                  <a:gd name="T8" fmla="*/ 1 w 465"/>
                  <a:gd name="T9" fmla="*/ 0 h 356"/>
                  <a:gd name="T10" fmla="*/ 1 w 465"/>
                  <a:gd name="T11" fmla="*/ 0 h 356"/>
                  <a:gd name="T12" fmla="*/ 1 w 465"/>
                  <a:gd name="T13" fmla="*/ 0 h 356"/>
                  <a:gd name="T14" fmla="*/ 0 w 465"/>
                  <a:gd name="T15" fmla="*/ 0 h 356"/>
                  <a:gd name="T16" fmla="*/ 1 w 465"/>
                  <a:gd name="T17" fmla="*/ 0 h 356"/>
                  <a:gd name="T18" fmla="*/ 1 w 465"/>
                  <a:gd name="T19" fmla="*/ 0 h 356"/>
                  <a:gd name="T20" fmla="*/ 1 w 465"/>
                  <a:gd name="T21" fmla="*/ 0 h 35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65"/>
                  <a:gd name="T34" fmla="*/ 0 h 356"/>
                  <a:gd name="T35" fmla="*/ 465 w 465"/>
                  <a:gd name="T36" fmla="*/ 356 h 35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65" h="356">
                    <a:moveTo>
                      <a:pt x="342" y="14"/>
                    </a:moveTo>
                    <a:lnTo>
                      <a:pt x="465" y="38"/>
                    </a:lnTo>
                    <a:lnTo>
                      <a:pt x="464" y="155"/>
                    </a:lnTo>
                    <a:lnTo>
                      <a:pt x="414" y="190"/>
                    </a:lnTo>
                    <a:lnTo>
                      <a:pt x="407" y="252"/>
                    </a:lnTo>
                    <a:lnTo>
                      <a:pt x="272" y="356"/>
                    </a:lnTo>
                    <a:lnTo>
                      <a:pt x="22" y="243"/>
                    </a:lnTo>
                    <a:lnTo>
                      <a:pt x="0" y="5"/>
                    </a:lnTo>
                    <a:lnTo>
                      <a:pt x="189" y="0"/>
                    </a:lnTo>
                    <a:lnTo>
                      <a:pt x="285" y="17"/>
                    </a:lnTo>
                    <a:lnTo>
                      <a:pt x="342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36" name="Freeform 33"/>
              <p:cNvSpPr>
                <a:spLocks/>
              </p:cNvSpPr>
              <p:nvPr/>
            </p:nvSpPr>
            <p:spPr bwMode="auto">
              <a:xfrm>
                <a:off x="1984" y="3413"/>
                <a:ext cx="312" cy="202"/>
              </a:xfrm>
              <a:custGeom>
                <a:avLst/>
                <a:gdLst>
                  <a:gd name="T0" fmla="*/ 0 w 625"/>
                  <a:gd name="T1" fmla="*/ 0 h 404"/>
                  <a:gd name="T2" fmla="*/ 0 w 625"/>
                  <a:gd name="T3" fmla="*/ 1 h 404"/>
                  <a:gd name="T4" fmla="*/ 0 w 625"/>
                  <a:gd name="T5" fmla="*/ 1 h 404"/>
                  <a:gd name="T6" fmla="*/ 0 w 625"/>
                  <a:gd name="T7" fmla="*/ 1 h 404"/>
                  <a:gd name="T8" fmla="*/ 0 w 625"/>
                  <a:gd name="T9" fmla="*/ 1 h 404"/>
                  <a:gd name="T10" fmla="*/ 0 w 625"/>
                  <a:gd name="T11" fmla="*/ 1 h 404"/>
                  <a:gd name="T12" fmla="*/ 0 w 625"/>
                  <a:gd name="T13" fmla="*/ 0 h 40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5"/>
                  <a:gd name="T22" fmla="*/ 0 h 404"/>
                  <a:gd name="T23" fmla="*/ 625 w 625"/>
                  <a:gd name="T24" fmla="*/ 404 h 40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5" h="404">
                    <a:moveTo>
                      <a:pt x="231" y="0"/>
                    </a:moveTo>
                    <a:lnTo>
                      <a:pt x="0" y="98"/>
                    </a:lnTo>
                    <a:lnTo>
                      <a:pt x="9" y="220"/>
                    </a:lnTo>
                    <a:lnTo>
                      <a:pt x="408" y="404"/>
                    </a:lnTo>
                    <a:lnTo>
                      <a:pt x="621" y="146"/>
                    </a:lnTo>
                    <a:lnTo>
                      <a:pt x="625" y="66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37" name="Freeform 34"/>
              <p:cNvSpPr>
                <a:spLocks/>
              </p:cNvSpPr>
              <p:nvPr/>
            </p:nvSpPr>
            <p:spPr bwMode="auto">
              <a:xfrm>
                <a:off x="2008" y="3303"/>
                <a:ext cx="281" cy="208"/>
              </a:xfrm>
              <a:custGeom>
                <a:avLst/>
                <a:gdLst>
                  <a:gd name="T0" fmla="*/ 0 w 564"/>
                  <a:gd name="T1" fmla="*/ 1 h 416"/>
                  <a:gd name="T2" fmla="*/ 0 w 564"/>
                  <a:gd name="T3" fmla="*/ 1 h 416"/>
                  <a:gd name="T4" fmla="*/ 0 w 564"/>
                  <a:gd name="T5" fmla="*/ 1 h 416"/>
                  <a:gd name="T6" fmla="*/ 0 w 564"/>
                  <a:gd name="T7" fmla="*/ 1 h 416"/>
                  <a:gd name="T8" fmla="*/ 0 w 564"/>
                  <a:gd name="T9" fmla="*/ 1 h 416"/>
                  <a:gd name="T10" fmla="*/ 0 w 564"/>
                  <a:gd name="T11" fmla="*/ 1 h 416"/>
                  <a:gd name="T12" fmla="*/ 0 w 564"/>
                  <a:gd name="T13" fmla="*/ 1 h 416"/>
                  <a:gd name="T14" fmla="*/ 0 w 564"/>
                  <a:gd name="T15" fmla="*/ 1 h 416"/>
                  <a:gd name="T16" fmla="*/ 0 w 564"/>
                  <a:gd name="T17" fmla="*/ 0 h 416"/>
                  <a:gd name="T18" fmla="*/ 0 w 564"/>
                  <a:gd name="T19" fmla="*/ 1 h 416"/>
                  <a:gd name="T20" fmla="*/ 0 w 564"/>
                  <a:gd name="T21" fmla="*/ 1 h 4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64"/>
                  <a:gd name="T34" fmla="*/ 0 h 416"/>
                  <a:gd name="T35" fmla="*/ 564 w 564"/>
                  <a:gd name="T36" fmla="*/ 416 h 4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64" h="416">
                    <a:moveTo>
                      <a:pt x="429" y="16"/>
                    </a:moveTo>
                    <a:lnTo>
                      <a:pt x="564" y="43"/>
                    </a:lnTo>
                    <a:lnTo>
                      <a:pt x="557" y="162"/>
                    </a:lnTo>
                    <a:lnTo>
                      <a:pt x="498" y="204"/>
                    </a:lnTo>
                    <a:lnTo>
                      <a:pt x="495" y="287"/>
                    </a:lnTo>
                    <a:lnTo>
                      <a:pt x="345" y="416"/>
                    </a:lnTo>
                    <a:lnTo>
                      <a:pt x="30" y="302"/>
                    </a:lnTo>
                    <a:lnTo>
                      <a:pt x="0" y="8"/>
                    </a:lnTo>
                    <a:lnTo>
                      <a:pt x="218" y="0"/>
                    </a:lnTo>
                    <a:lnTo>
                      <a:pt x="332" y="19"/>
                    </a:lnTo>
                    <a:lnTo>
                      <a:pt x="429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38" name="Freeform 35"/>
              <p:cNvSpPr>
                <a:spLocks/>
              </p:cNvSpPr>
              <p:nvPr/>
            </p:nvSpPr>
            <p:spPr bwMode="auto">
              <a:xfrm>
                <a:off x="2026" y="3321"/>
                <a:ext cx="149" cy="167"/>
              </a:xfrm>
              <a:custGeom>
                <a:avLst/>
                <a:gdLst>
                  <a:gd name="T0" fmla="*/ 0 w 299"/>
                  <a:gd name="T1" fmla="*/ 0 h 335"/>
                  <a:gd name="T2" fmla="*/ 0 w 299"/>
                  <a:gd name="T3" fmla="*/ 0 h 335"/>
                  <a:gd name="T4" fmla="*/ 0 w 299"/>
                  <a:gd name="T5" fmla="*/ 0 h 335"/>
                  <a:gd name="T6" fmla="*/ 0 w 299"/>
                  <a:gd name="T7" fmla="*/ 0 h 335"/>
                  <a:gd name="T8" fmla="*/ 0 w 299"/>
                  <a:gd name="T9" fmla="*/ 0 h 3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9"/>
                  <a:gd name="T16" fmla="*/ 0 h 335"/>
                  <a:gd name="T17" fmla="*/ 299 w 299"/>
                  <a:gd name="T18" fmla="*/ 335 h 3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9" h="335">
                    <a:moveTo>
                      <a:pt x="0" y="0"/>
                    </a:moveTo>
                    <a:lnTo>
                      <a:pt x="22" y="247"/>
                    </a:lnTo>
                    <a:lnTo>
                      <a:pt x="297" y="335"/>
                    </a:lnTo>
                    <a:lnTo>
                      <a:pt x="299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39" name="Freeform 36"/>
              <p:cNvSpPr>
                <a:spLocks/>
              </p:cNvSpPr>
              <p:nvPr/>
            </p:nvSpPr>
            <p:spPr bwMode="auto">
              <a:xfrm>
                <a:off x="2190" y="3344"/>
                <a:ext cx="52" cy="132"/>
              </a:xfrm>
              <a:custGeom>
                <a:avLst/>
                <a:gdLst>
                  <a:gd name="T0" fmla="*/ 0 w 102"/>
                  <a:gd name="T1" fmla="*/ 1 h 264"/>
                  <a:gd name="T2" fmla="*/ 1 w 102"/>
                  <a:gd name="T3" fmla="*/ 1 h 264"/>
                  <a:gd name="T4" fmla="*/ 1 w 102"/>
                  <a:gd name="T5" fmla="*/ 1 h 264"/>
                  <a:gd name="T6" fmla="*/ 1 w 102"/>
                  <a:gd name="T7" fmla="*/ 0 h 264"/>
                  <a:gd name="T8" fmla="*/ 0 w 102"/>
                  <a:gd name="T9" fmla="*/ 1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264"/>
                  <a:gd name="T17" fmla="*/ 102 w 102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264">
                    <a:moveTo>
                      <a:pt x="0" y="22"/>
                    </a:moveTo>
                    <a:lnTo>
                      <a:pt x="2" y="264"/>
                    </a:lnTo>
                    <a:lnTo>
                      <a:pt x="93" y="183"/>
                    </a:lnTo>
                    <a:lnTo>
                      <a:pt x="102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40" name="Freeform 37"/>
              <p:cNvSpPr>
                <a:spLocks/>
              </p:cNvSpPr>
              <p:nvPr/>
            </p:nvSpPr>
            <p:spPr bwMode="auto">
              <a:xfrm>
                <a:off x="2048" y="3352"/>
                <a:ext cx="103" cy="100"/>
              </a:xfrm>
              <a:custGeom>
                <a:avLst/>
                <a:gdLst>
                  <a:gd name="T0" fmla="*/ 0 w 206"/>
                  <a:gd name="T1" fmla="*/ 0 h 199"/>
                  <a:gd name="T2" fmla="*/ 1 w 206"/>
                  <a:gd name="T3" fmla="*/ 1 h 199"/>
                  <a:gd name="T4" fmla="*/ 1 w 206"/>
                  <a:gd name="T5" fmla="*/ 1 h 199"/>
                  <a:gd name="T6" fmla="*/ 1 w 206"/>
                  <a:gd name="T7" fmla="*/ 1 h 199"/>
                  <a:gd name="T8" fmla="*/ 0 w 206"/>
                  <a:gd name="T9" fmla="*/ 0 h 1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6"/>
                  <a:gd name="T16" fmla="*/ 0 h 199"/>
                  <a:gd name="T17" fmla="*/ 206 w 206"/>
                  <a:gd name="T18" fmla="*/ 199 h 1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6" h="199">
                    <a:moveTo>
                      <a:pt x="0" y="0"/>
                    </a:moveTo>
                    <a:lnTo>
                      <a:pt x="9" y="145"/>
                    </a:lnTo>
                    <a:lnTo>
                      <a:pt x="206" y="199"/>
                    </a:lnTo>
                    <a:lnTo>
                      <a:pt x="203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41" name="Freeform 38"/>
              <p:cNvSpPr>
                <a:spLocks/>
              </p:cNvSpPr>
              <p:nvPr/>
            </p:nvSpPr>
            <p:spPr bwMode="auto">
              <a:xfrm>
                <a:off x="1999" y="3472"/>
                <a:ext cx="183" cy="123"/>
              </a:xfrm>
              <a:custGeom>
                <a:avLst/>
                <a:gdLst>
                  <a:gd name="T0" fmla="*/ 0 w 365"/>
                  <a:gd name="T1" fmla="*/ 0 h 245"/>
                  <a:gd name="T2" fmla="*/ 1 w 365"/>
                  <a:gd name="T3" fmla="*/ 1 h 245"/>
                  <a:gd name="T4" fmla="*/ 1 w 365"/>
                  <a:gd name="T5" fmla="*/ 1 h 245"/>
                  <a:gd name="T6" fmla="*/ 1 w 365"/>
                  <a:gd name="T7" fmla="*/ 1 h 245"/>
                  <a:gd name="T8" fmla="*/ 0 w 365"/>
                  <a:gd name="T9" fmla="*/ 0 h 2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5"/>
                  <a:gd name="T16" fmla="*/ 0 h 245"/>
                  <a:gd name="T17" fmla="*/ 365 w 365"/>
                  <a:gd name="T18" fmla="*/ 245 h 2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5" h="245">
                    <a:moveTo>
                      <a:pt x="0" y="0"/>
                    </a:moveTo>
                    <a:lnTo>
                      <a:pt x="7" y="91"/>
                    </a:lnTo>
                    <a:lnTo>
                      <a:pt x="365" y="245"/>
                    </a:lnTo>
                    <a:lnTo>
                      <a:pt x="360" y="1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42" name="Freeform 39"/>
              <p:cNvSpPr>
                <a:spLocks/>
              </p:cNvSpPr>
              <p:nvPr/>
            </p:nvSpPr>
            <p:spPr bwMode="auto">
              <a:xfrm>
                <a:off x="2062" y="3315"/>
                <a:ext cx="155" cy="23"/>
              </a:xfrm>
              <a:custGeom>
                <a:avLst/>
                <a:gdLst>
                  <a:gd name="T0" fmla="*/ 0 w 310"/>
                  <a:gd name="T1" fmla="*/ 0 h 46"/>
                  <a:gd name="T2" fmla="*/ 1 w 310"/>
                  <a:gd name="T3" fmla="*/ 1 h 46"/>
                  <a:gd name="T4" fmla="*/ 1 w 310"/>
                  <a:gd name="T5" fmla="*/ 1 h 46"/>
                  <a:gd name="T6" fmla="*/ 1 w 310"/>
                  <a:gd name="T7" fmla="*/ 0 h 46"/>
                  <a:gd name="T8" fmla="*/ 0 w 310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0"/>
                  <a:gd name="T16" fmla="*/ 0 h 46"/>
                  <a:gd name="T17" fmla="*/ 310 w 310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0" h="46">
                    <a:moveTo>
                      <a:pt x="0" y="0"/>
                    </a:moveTo>
                    <a:lnTo>
                      <a:pt x="222" y="46"/>
                    </a:lnTo>
                    <a:lnTo>
                      <a:pt x="310" y="34"/>
                    </a:lnTo>
                    <a:lnTo>
                      <a:pt x="1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43" name="Freeform 40"/>
              <p:cNvSpPr>
                <a:spLocks/>
              </p:cNvSpPr>
              <p:nvPr/>
            </p:nvSpPr>
            <p:spPr bwMode="auto">
              <a:xfrm>
                <a:off x="2195" y="3463"/>
                <a:ext cx="87" cy="116"/>
              </a:xfrm>
              <a:custGeom>
                <a:avLst/>
                <a:gdLst>
                  <a:gd name="T0" fmla="*/ 0 w 174"/>
                  <a:gd name="T1" fmla="*/ 0 h 233"/>
                  <a:gd name="T2" fmla="*/ 1 w 174"/>
                  <a:gd name="T3" fmla="*/ 0 h 233"/>
                  <a:gd name="T4" fmla="*/ 1 w 174"/>
                  <a:gd name="T5" fmla="*/ 0 h 233"/>
                  <a:gd name="T6" fmla="*/ 1 w 174"/>
                  <a:gd name="T7" fmla="*/ 0 h 233"/>
                  <a:gd name="T8" fmla="*/ 0 w 174"/>
                  <a:gd name="T9" fmla="*/ 0 h 2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233"/>
                  <a:gd name="T17" fmla="*/ 174 w 174"/>
                  <a:gd name="T18" fmla="*/ 233 h 2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233">
                    <a:moveTo>
                      <a:pt x="0" y="130"/>
                    </a:moveTo>
                    <a:lnTo>
                      <a:pt x="2" y="233"/>
                    </a:lnTo>
                    <a:lnTo>
                      <a:pt x="168" y="44"/>
                    </a:lnTo>
                    <a:lnTo>
                      <a:pt x="174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44" name="Freeform 41"/>
              <p:cNvSpPr>
                <a:spLocks/>
              </p:cNvSpPr>
              <p:nvPr/>
            </p:nvSpPr>
            <p:spPr bwMode="auto">
              <a:xfrm>
                <a:off x="2013" y="3461"/>
                <a:ext cx="169" cy="60"/>
              </a:xfrm>
              <a:custGeom>
                <a:avLst/>
                <a:gdLst>
                  <a:gd name="T0" fmla="*/ 1 w 337"/>
                  <a:gd name="T1" fmla="*/ 0 h 121"/>
                  <a:gd name="T2" fmla="*/ 0 w 337"/>
                  <a:gd name="T3" fmla="*/ 0 h 121"/>
                  <a:gd name="T4" fmla="*/ 1 w 337"/>
                  <a:gd name="T5" fmla="*/ 0 h 121"/>
                  <a:gd name="T6" fmla="*/ 1 w 337"/>
                  <a:gd name="T7" fmla="*/ 0 h 121"/>
                  <a:gd name="T8" fmla="*/ 1 w 337"/>
                  <a:gd name="T9" fmla="*/ 0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7"/>
                  <a:gd name="T16" fmla="*/ 0 h 121"/>
                  <a:gd name="T17" fmla="*/ 337 w 337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7" h="121">
                    <a:moveTo>
                      <a:pt x="21" y="0"/>
                    </a:moveTo>
                    <a:lnTo>
                      <a:pt x="0" y="7"/>
                    </a:lnTo>
                    <a:lnTo>
                      <a:pt x="337" y="121"/>
                    </a:lnTo>
                    <a:lnTo>
                      <a:pt x="335" y="94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45" name="Freeform 42"/>
              <p:cNvSpPr>
                <a:spLocks/>
              </p:cNvSpPr>
              <p:nvPr/>
            </p:nvSpPr>
            <p:spPr bwMode="auto">
              <a:xfrm>
                <a:off x="2060" y="3362"/>
                <a:ext cx="70" cy="70"/>
              </a:xfrm>
              <a:custGeom>
                <a:avLst/>
                <a:gdLst>
                  <a:gd name="T0" fmla="*/ 0 w 142"/>
                  <a:gd name="T1" fmla="*/ 0 h 139"/>
                  <a:gd name="T2" fmla="*/ 0 w 142"/>
                  <a:gd name="T3" fmla="*/ 1 h 139"/>
                  <a:gd name="T4" fmla="*/ 0 w 142"/>
                  <a:gd name="T5" fmla="*/ 1 h 139"/>
                  <a:gd name="T6" fmla="*/ 0 w 142"/>
                  <a:gd name="T7" fmla="*/ 1 h 139"/>
                  <a:gd name="T8" fmla="*/ 0 w 142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2"/>
                  <a:gd name="T16" fmla="*/ 0 h 139"/>
                  <a:gd name="T17" fmla="*/ 142 w 142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2" h="139">
                    <a:moveTo>
                      <a:pt x="61" y="0"/>
                    </a:moveTo>
                    <a:lnTo>
                      <a:pt x="142" y="19"/>
                    </a:lnTo>
                    <a:lnTo>
                      <a:pt x="37" y="139"/>
                    </a:lnTo>
                    <a:lnTo>
                      <a:pt x="0" y="129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7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46" name="Freeform 43"/>
              <p:cNvSpPr>
                <a:spLocks/>
              </p:cNvSpPr>
              <p:nvPr/>
            </p:nvSpPr>
            <p:spPr bwMode="auto">
              <a:xfrm>
                <a:off x="2048" y="3352"/>
                <a:ext cx="103" cy="100"/>
              </a:xfrm>
              <a:custGeom>
                <a:avLst/>
                <a:gdLst>
                  <a:gd name="T0" fmla="*/ 0 w 206"/>
                  <a:gd name="T1" fmla="*/ 0 h 199"/>
                  <a:gd name="T2" fmla="*/ 1 w 206"/>
                  <a:gd name="T3" fmla="*/ 1 h 199"/>
                  <a:gd name="T4" fmla="*/ 1 w 206"/>
                  <a:gd name="T5" fmla="*/ 1 h 199"/>
                  <a:gd name="T6" fmla="*/ 1 w 206"/>
                  <a:gd name="T7" fmla="*/ 1 h 199"/>
                  <a:gd name="T8" fmla="*/ 0 w 206"/>
                  <a:gd name="T9" fmla="*/ 0 h 1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6"/>
                  <a:gd name="T16" fmla="*/ 0 h 199"/>
                  <a:gd name="T17" fmla="*/ 206 w 206"/>
                  <a:gd name="T18" fmla="*/ 199 h 1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6" h="199">
                    <a:moveTo>
                      <a:pt x="0" y="0"/>
                    </a:moveTo>
                    <a:lnTo>
                      <a:pt x="203" y="43"/>
                    </a:lnTo>
                    <a:lnTo>
                      <a:pt x="206" y="199"/>
                    </a:lnTo>
                    <a:lnTo>
                      <a:pt x="188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47" name="Freeform 44"/>
              <p:cNvSpPr>
                <a:spLocks/>
              </p:cNvSpPr>
              <p:nvPr/>
            </p:nvSpPr>
            <p:spPr bwMode="auto">
              <a:xfrm>
                <a:off x="1999" y="3472"/>
                <a:ext cx="180" cy="67"/>
              </a:xfrm>
              <a:custGeom>
                <a:avLst/>
                <a:gdLst>
                  <a:gd name="T0" fmla="*/ 0 w 360"/>
                  <a:gd name="T1" fmla="*/ 0 h 133"/>
                  <a:gd name="T2" fmla="*/ 1 w 360"/>
                  <a:gd name="T3" fmla="*/ 1 h 133"/>
                  <a:gd name="T4" fmla="*/ 1 w 360"/>
                  <a:gd name="T5" fmla="*/ 1 h 133"/>
                  <a:gd name="T6" fmla="*/ 0 w 360"/>
                  <a:gd name="T7" fmla="*/ 0 h 13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60"/>
                  <a:gd name="T13" fmla="*/ 0 h 133"/>
                  <a:gd name="T14" fmla="*/ 360 w 360"/>
                  <a:gd name="T15" fmla="*/ 133 h 13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60" h="133">
                    <a:moveTo>
                      <a:pt x="0" y="0"/>
                    </a:moveTo>
                    <a:lnTo>
                      <a:pt x="4" y="41"/>
                    </a:lnTo>
                    <a:lnTo>
                      <a:pt x="360" y="1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48" name="Freeform 45"/>
              <p:cNvSpPr>
                <a:spLocks/>
              </p:cNvSpPr>
              <p:nvPr/>
            </p:nvSpPr>
            <p:spPr bwMode="auto">
              <a:xfrm>
                <a:off x="2020" y="3487"/>
                <a:ext cx="11" cy="10"/>
              </a:xfrm>
              <a:custGeom>
                <a:avLst/>
                <a:gdLst>
                  <a:gd name="T0" fmla="*/ 1 w 21"/>
                  <a:gd name="T1" fmla="*/ 1 h 19"/>
                  <a:gd name="T2" fmla="*/ 1 w 21"/>
                  <a:gd name="T3" fmla="*/ 1 h 19"/>
                  <a:gd name="T4" fmla="*/ 1 w 21"/>
                  <a:gd name="T5" fmla="*/ 1 h 19"/>
                  <a:gd name="T6" fmla="*/ 1 w 21"/>
                  <a:gd name="T7" fmla="*/ 1 h 19"/>
                  <a:gd name="T8" fmla="*/ 1 w 21"/>
                  <a:gd name="T9" fmla="*/ 1 h 19"/>
                  <a:gd name="T10" fmla="*/ 1 w 21"/>
                  <a:gd name="T11" fmla="*/ 1 h 19"/>
                  <a:gd name="T12" fmla="*/ 1 w 21"/>
                  <a:gd name="T13" fmla="*/ 1 h 19"/>
                  <a:gd name="T14" fmla="*/ 1 w 21"/>
                  <a:gd name="T15" fmla="*/ 1 h 19"/>
                  <a:gd name="T16" fmla="*/ 1 w 21"/>
                  <a:gd name="T17" fmla="*/ 0 h 19"/>
                  <a:gd name="T18" fmla="*/ 1 w 21"/>
                  <a:gd name="T19" fmla="*/ 1 h 19"/>
                  <a:gd name="T20" fmla="*/ 1 w 21"/>
                  <a:gd name="T21" fmla="*/ 1 h 19"/>
                  <a:gd name="T22" fmla="*/ 1 w 21"/>
                  <a:gd name="T23" fmla="*/ 1 h 19"/>
                  <a:gd name="T24" fmla="*/ 0 w 21"/>
                  <a:gd name="T25" fmla="*/ 1 h 19"/>
                  <a:gd name="T26" fmla="*/ 1 w 21"/>
                  <a:gd name="T27" fmla="*/ 1 h 19"/>
                  <a:gd name="T28" fmla="*/ 1 w 21"/>
                  <a:gd name="T29" fmla="*/ 1 h 19"/>
                  <a:gd name="T30" fmla="*/ 1 w 21"/>
                  <a:gd name="T31" fmla="*/ 1 h 19"/>
                  <a:gd name="T32" fmla="*/ 1 w 21"/>
                  <a:gd name="T33" fmla="*/ 1 h 1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1"/>
                  <a:gd name="T52" fmla="*/ 0 h 19"/>
                  <a:gd name="T53" fmla="*/ 21 w 21"/>
                  <a:gd name="T54" fmla="*/ 19 h 1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1" h="19">
                    <a:moveTo>
                      <a:pt x="10" y="19"/>
                    </a:moveTo>
                    <a:lnTo>
                      <a:pt x="15" y="19"/>
                    </a:lnTo>
                    <a:lnTo>
                      <a:pt x="17" y="17"/>
                    </a:lnTo>
                    <a:lnTo>
                      <a:pt x="19" y="15"/>
                    </a:lnTo>
                    <a:lnTo>
                      <a:pt x="21" y="11"/>
                    </a:lnTo>
                    <a:lnTo>
                      <a:pt x="19" y="7"/>
                    </a:lnTo>
                    <a:lnTo>
                      <a:pt x="17" y="3"/>
                    </a:lnTo>
                    <a:lnTo>
                      <a:pt x="15" y="1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0" y="10"/>
                    </a:lnTo>
                    <a:lnTo>
                      <a:pt x="1" y="13"/>
                    </a:lnTo>
                    <a:lnTo>
                      <a:pt x="3" y="16"/>
                    </a:lnTo>
                    <a:lnTo>
                      <a:pt x="6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49" name="Freeform 46"/>
              <p:cNvSpPr>
                <a:spLocks/>
              </p:cNvSpPr>
              <p:nvPr/>
            </p:nvSpPr>
            <p:spPr bwMode="auto">
              <a:xfrm>
                <a:off x="2126" y="3531"/>
                <a:ext cx="45" cy="25"/>
              </a:xfrm>
              <a:custGeom>
                <a:avLst/>
                <a:gdLst>
                  <a:gd name="T0" fmla="*/ 0 w 89"/>
                  <a:gd name="T1" fmla="*/ 0 h 51"/>
                  <a:gd name="T2" fmla="*/ 0 w 89"/>
                  <a:gd name="T3" fmla="*/ 0 h 51"/>
                  <a:gd name="T4" fmla="*/ 1 w 89"/>
                  <a:gd name="T5" fmla="*/ 0 h 51"/>
                  <a:gd name="T6" fmla="*/ 1 w 89"/>
                  <a:gd name="T7" fmla="*/ 0 h 51"/>
                  <a:gd name="T8" fmla="*/ 0 w 89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9"/>
                  <a:gd name="T16" fmla="*/ 0 h 51"/>
                  <a:gd name="T17" fmla="*/ 89 w 89"/>
                  <a:gd name="T18" fmla="*/ 51 h 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9" h="51">
                    <a:moveTo>
                      <a:pt x="0" y="0"/>
                    </a:moveTo>
                    <a:lnTo>
                      <a:pt x="0" y="14"/>
                    </a:lnTo>
                    <a:lnTo>
                      <a:pt x="89" y="51"/>
                    </a:lnTo>
                    <a:lnTo>
                      <a:pt x="89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50" name="Freeform 47"/>
              <p:cNvSpPr>
                <a:spLocks/>
              </p:cNvSpPr>
              <p:nvPr/>
            </p:nvSpPr>
            <p:spPr bwMode="auto">
              <a:xfrm>
                <a:off x="2133" y="3455"/>
                <a:ext cx="18" cy="10"/>
              </a:xfrm>
              <a:custGeom>
                <a:avLst/>
                <a:gdLst>
                  <a:gd name="T0" fmla="*/ 0 w 37"/>
                  <a:gd name="T1" fmla="*/ 0 h 20"/>
                  <a:gd name="T2" fmla="*/ 0 w 37"/>
                  <a:gd name="T3" fmla="*/ 1 h 20"/>
                  <a:gd name="T4" fmla="*/ 0 w 37"/>
                  <a:gd name="T5" fmla="*/ 1 h 20"/>
                  <a:gd name="T6" fmla="*/ 0 w 37"/>
                  <a:gd name="T7" fmla="*/ 1 h 20"/>
                  <a:gd name="T8" fmla="*/ 0 w 37"/>
                  <a:gd name="T9" fmla="*/ 0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"/>
                  <a:gd name="T16" fmla="*/ 0 h 20"/>
                  <a:gd name="T17" fmla="*/ 37 w 37"/>
                  <a:gd name="T18" fmla="*/ 20 h 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" h="20">
                    <a:moveTo>
                      <a:pt x="2" y="0"/>
                    </a:moveTo>
                    <a:lnTo>
                      <a:pt x="0" y="10"/>
                    </a:lnTo>
                    <a:lnTo>
                      <a:pt x="37" y="20"/>
                    </a:lnTo>
                    <a:lnTo>
                      <a:pt x="37" y="1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6970" name="Group 48"/>
            <p:cNvGrpSpPr>
              <a:grpSpLocks/>
            </p:cNvGrpSpPr>
            <p:nvPr/>
          </p:nvGrpSpPr>
          <p:grpSpPr bwMode="auto">
            <a:xfrm>
              <a:off x="3895" y="693"/>
              <a:ext cx="177" cy="175"/>
              <a:chOff x="2047" y="3057"/>
              <a:chExt cx="177" cy="175"/>
            </a:xfrm>
          </p:grpSpPr>
          <p:sp>
            <p:nvSpPr>
              <p:cNvPr id="29819" name="Freeform 49"/>
              <p:cNvSpPr>
                <a:spLocks/>
              </p:cNvSpPr>
              <p:nvPr/>
            </p:nvSpPr>
            <p:spPr bwMode="auto">
              <a:xfrm>
                <a:off x="2047" y="3119"/>
                <a:ext cx="177" cy="113"/>
              </a:xfrm>
              <a:custGeom>
                <a:avLst/>
                <a:gdLst>
                  <a:gd name="T0" fmla="*/ 1 w 353"/>
                  <a:gd name="T1" fmla="*/ 0 h 225"/>
                  <a:gd name="T2" fmla="*/ 0 w 353"/>
                  <a:gd name="T3" fmla="*/ 1 h 225"/>
                  <a:gd name="T4" fmla="*/ 1 w 353"/>
                  <a:gd name="T5" fmla="*/ 1 h 225"/>
                  <a:gd name="T6" fmla="*/ 1 w 353"/>
                  <a:gd name="T7" fmla="*/ 1 h 225"/>
                  <a:gd name="T8" fmla="*/ 1 w 353"/>
                  <a:gd name="T9" fmla="*/ 1 h 225"/>
                  <a:gd name="T10" fmla="*/ 1 w 353"/>
                  <a:gd name="T11" fmla="*/ 1 h 225"/>
                  <a:gd name="T12" fmla="*/ 1 w 353"/>
                  <a:gd name="T13" fmla="*/ 0 h 2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53"/>
                  <a:gd name="T22" fmla="*/ 0 h 225"/>
                  <a:gd name="T23" fmla="*/ 353 w 353"/>
                  <a:gd name="T24" fmla="*/ 225 h 2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53" h="225">
                    <a:moveTo>
                      <a:pt x="131" y="0"/>
                    </a:moveTo>
                    <a:lnTo>
                      <a:pt x="0" y="54"/>
                    </a:lnTo>
                    <a:lnTo>
                      <a:pt x="5" y="122"/>
                    </a:lnTo>
                    <a:lnTo>
                      <a:pt x="227" y="225"/>
                    </a:lnTo>
                    <a:lnTo>
                      <a:pt x="350" y="82"/>
                    </a:lnTo>
                    <a:lnTo>
                      <a:pt x="353" y="38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20" name="Freeform 50"/>
              <p:cNvSpPr>
                <a:spLocks/>
              </p:cNvSpPr>
              <p:nvPr/>
            </p:nvSpPr>
            <p:spPr bwMode="auto">
              <a:xfrm>
                <a:off x="2062" y="3057"/>
                <a:ext cx="159" cy="117"/>
              </a:xfrm>
              <a:custGeom>
                <a:avLst/>
                <a:gdLst>
                  <a:gd name="T0" fmla="*/ 1 w 317"/>
                  <a:gd name="T1" fmla="*/ 1 h 234"/>
                  <a:gd name="T2" fmla="*/ 1 w 317"/>
                  <a:gd name="T3" fmla="*/ 1 h 234"/>
                  <a:gd name="T4" fmla="*/ 1 w 317"/>
                  <a:gd name="T5" fmla="*/ 1 h 234"/>
                  <a:gd name="T6" fmla="*/ 1 w 317"/>
                  <a:gd name="T7" fmla="*/ 1 h 234"/>
                  <a:gd name="T8" fmla="*/ 1 w 317"/>
                  <a:gd name="T9" fmla="*/ 1 h 234"/>
                  <a:gd name="T10" fmla="*/ 1 w 317"/>
                  <a:gd name="T11" fmla="*/ 1 h 234"/>
                  <a:gd name="T12" fmla="*/ 1 w 317"/>
                  <a:gd name="T13" fmla="*/ 1 h 234"/>
                  <a:gd name="T14" fmla="*/ 0 w 317"/>
                  <a:gd name="T15" fmla="*/ 1 h 234"/>
                  <a:gd name="T16" fmla="*/ 1 w 317"/>
                  <a:gd name="T17" fmla="*/ 0 h 234"/>
                  <a:gd name="T18" fmla="*/ 1 w 317"/>
                  <a:gd name="T19" fmla="*/ 1 h 234"/>
                  <a:gd name="T20" fmla="*/ 1 w 317"/>
                  <a:gd name="T21" fmla="*/ 1 h 23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17"/>
                  <a:gd name="T34" fmla="*/ 0 h 234"/>
                  <a:gd name="T35" fmla="*/ 317 w 317"/>
                  <a:gd name="T36" fmla="*/ 234 h 23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17" h="234">
                    <a:moveTo>
                      <a:pt x="242" y="11"/>
                    </a:moveTo>
                    <a:lnTo>
                      <a:pt x="317" y="26"/>
                    </a:lnTo>
                    <a:lnTo>
                      <a:pt x="312" y="94"/>
                    </a:lnTo>
                    <a:lnTo>
                      <a:pt x="279" y="117"/>
                    </a:lnTo>
                    <a:lnTo>
                      <a:pt x="275" y="163"/>
                    </a:lnTo>
                    <a:lnTo>
                      <a:pt x="190" y="234"/>
                    </a:lnTo>
                    <a:lnTo>
                      <a:pt x="14" y="170"/>
                    </a:lnTo>
                    <a:lnTo>
                      <a:pt x="0" y="4"/>
                    </a:lnTo>
                    <a:lnTo>
                      <a:pt x="123" y="0"/>
                    </a:lnTo>
                    <a:lnTo>
                      <a:pt x="187" y="11"/>
                    </a:lnTo>
                    <a:lnTo>
                      <a:pt x="242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21" name="Freeform 51"/>
              <p:cNvSpPr>
                <a:spLocks/>
              </p:cNvSpPr>
              <p:nvPr/>
            </p:nvSpPr>
            <p:spPr bwMode="auto">
              <a:xfrm>
                <a:off x="2073" y="3067"/>
                <a:ext cx="83" cy="94"/>
              </a:xfrm>
              <a:custGeom>
                <a:avLst/>
                <a:gdLst>
                  <a:gd name="T0" fmla="*/ 0 w 167"/>
                  <a:gd name="T1" fmla="*/ 0 h 189"/>
                  <a:gd name="T2" fmla="*/ 0 w 167"/>
                  <a:gd name="T3" fmla="*/ 0 h 189"/>
                  <a:gd name="T4" fmla="*/ 0 w 167"/>
                  <a:gd name="T5" fmla="*/ 0 h 189"/>
                  <a:gd name="T6" fmla="*/ 0 w 167"/>
                  <a:gd name="T7" fmla="*/ 0 h 189"/>
                  <a:gd name="T8" fmla="*/ 0 w 167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"/>
                  <a:gd name="T16" fmla="*/ 0 h 189"/>
                  <a:gd name="T17" fmla="*/ 167 w 167"/>
                  <a:gd name="T18" fmla="*/ 189 h 1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" h="189">
                    <a:moveTo>
                      <a:pt x="0" y="0"/>
                    </a:moveTo>
                    <a:lnTo>
                      <a:pt x="9" y="139"/>
                    </a:lnTo>
                    <a:lnTo>
                      <a:pt x="163" y="189"/>
                    </a:lnTo>
                    <a:lnTo>
                      <a:pt x="167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22" name="Freeform 52"/>
              <p:cNvSpPr>
                <a:spLocks/>
              </p:cNvSpPr>
              <p:nvPr/>
            </p:nvSpPr>
            <p:spPr bwMode="auto">
              <a:xfrm>
                <a:off x="2164" y="3081"/>
                <a:ext cx="30" cy="73"/>
              </a:xfrm>
              <a:custGeom>
                <a:avLst/>
                <a:gdLst>
                  <a:gd name="T0" fmla="*/ 1 w 59"/>
                  <a:gd name="T1" fmla="*/ 0 h 147"/>
                  <a:gd name="T2" fmla="*/ 0 w 59"/>
                  <a:gd name="T3" fmla="*/ 0 h 147"/>
                  <a:gd name="T4" fmla="*/ 1 w 59"/>
                  <a:gd name="T5" fmla="*/ 0 h 147"/>
                  <a:gd name="T6" fmla="*/ 1 w 59"/>
                  <a:gd name="T7" fmla="*/ 0 h 147"/>
                  <a:gd name="T8" fmla="*/ 1 w 59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"/>
                  <a:gd name="T16" fmla="*/ 0 h 147"/>
                  <a:gd name="T17" fmla="*/ 59 w 59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" h="147">
                    <a:moveTo>
                      <a:pt x="1" y="11"/>
                    </a:moveTo>
                    <a:lnTo>
                      <a:pt x="0" y="147"/>
                    </a:lnTo>
                    <a:lnTo>
                      <a:pt x="52" y="102"/>
                    </a:lnTo>
                    <a:lnTo>
                      <a:pt x="59" y="0"/>
                    </a:lnTo>
                    <a:lnTo>
                      <a:pt x="1" y="11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23" name="Freeform 53"/>
              <p:cNvSpPr>
                <a:spLocks/>
              </p:cNvSpPr>
              <p:nvPr/>
            </p:nvSpPr>
            <p:spPr bwMode="auto">
              <a:xfrm>
                <a:off x="2085" y="3085"/>
                <a:ext cx="57" cy="56"/>
              </a:xfrm>
              <a:custGeom>
                <a:avLst/>
                <a:gdLst>
                  <a:gd name="T0" fmla="*/ 0 w 114"/>
                  <a:gd name="T1" fmla="*/ 0 h 113"/>
                  <a:gd name="T2" fmla="*/ 1 w 114"/>
                  <a:gd name="T3" fmla="*/ 0 h 113"/>
                  <a:gd name="T4" fmla="*/ 1 w 114"/>
                  <a:gd name="T5" fmla="*/ 0 h 113"/>
                  <a:gd name="T6" fmla="*/ 1 w 114"/>
                  <a:gd name="T7" fmla="*/ 0 h 113"/>
                  <a:gd name="T8" fmla="*/ 0 w 114"/>
                  <a:gd name="T9" fmla="*/ 0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113"/>
                  <a:gd name="T17" fmla="*/ 114 w 114"/>
                  <a:gd name="T18" fmla="*/ 113 h 1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113">
                    <a:moveTo>
                      <a:pt x="0" y="0"/>
                    </a:moveTo>
                    <a:lnTo>
                      <a:pt x="3" y="81"/>
                    </a:lnTo>
                    <a:lnTo>
                      <a:pt x="114" y="113"/>
                    </a:lnTo>
                    <a:lnTo>
                      <a:pt x="114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24" name="Freeform 54"/>
              <p:cNvSpPr>
                <a:spLocks/>
              </p:cNvSpPr>
              <p:nvPr/>
            </p:nvSpPr>
            <p:spPr bwMode="auto">
              <a:xfrm>
                <a:off x="2056" y="3152"/>
                <a:ext cx="102" cy="69"/>
              </a:xfrm>
              <a:custGeom>
                <a:avLst/>
                <a:gdLst>
                  <a:gd name="T0" fmla="*/ 0 w 203"/>
                  <a:gd name="T1" fmla="*/ 0 h 139"/>
                  <a:gd name="T2" fmla="*/ 1 w 203"/>
                  <a:gd name="T3" fmla="*/ 0 h 139"/>
                  <a:gd name="T4" fmla="*/ 1 w 203"/>
                  <a:gd name="T5" fmla="*/ 0 h 139"/>
                  <a:gd name="T6" fmla="*/ 1 w 203"/>
                  <a:gd name="T7" fmla="*/ 0 h 139"/>
                  <a:gd name="T8" fmla="*/ 0 w 203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3"/>
                  <a:gd name="T16" fmla="*/ 0 h 139"/>
                  <a:gd name="T17" fmla="*/ 203 w 203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3" h="139">
                    <a:moveTo>
                      <a:pt x="0" y="0"/>
                    </a:moveTo>
                    <a:lnTo>
                      <a:pt x="3" y="51"/>
                    </a:lnTo>
                    <a:lnTo>
                      <a:pt x="203" y="139"/>
                    </a:lnTo>
                    <a:lnTo>
                      <a:pt x="202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25" name="Freeform 55"/>
              <p:cNvSpPr>
                <a:spLocks/>
              </p:cNvSpPr>
              <p:nvPr/>
            </p:nvSpPr>
            <p:spPr bwMode="auto">
              <a:xfrm>
                <a:off x="2093" y="3064"/>
                <a:ext cx="88" cy="13"/>
              </a:xfrm>
              <a:custGeom>
                <a:avLst/>
                <a:gdLst>
                  <a:gd name="T0" fmla="*/ 0 w 175"/>
                  <a:gd name="T1" fmla="*/ 0 h 28"/>
                  <a:gd name="T2" fmla="*/ 1 w 175"/>
                  <a:gd name="T3" fmla="*/ 0 h 28"/>
                  <a:gd name="T4" fmla="*/ 1 w 175"/>
                  <a:gd name="T5" fmla="*/ 0 h 28"/>
                  <a:gd name="T6" fmla="*/ 1 w 175"/>
                  <a:gd name="T7" fmla="*/ 0 h 28"/>
                  <a:gd name="T8" fmla="*/ 0 w 175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28"/>
                  <a:gd name="T17" fmla="*/ 175 w 175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28">
                    <a:moveTo>
                      <a:pt x="0" y="0"/>
                    </a:moveTo>
                    <a:lnTo>
                      <a:pt x="126" y="28"/>
                    </a:lnTo>
                    <a:lnTo>
                      <a:pt x="175" y="21"/>
                    </a:lnTo>
                    <a:lnTo>
                      <a:pt x="6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26" name="Freeform 56"/>
              <p:cNvSpPr>
                <a:spLocks/>
              </p:cNvSpPr>
              <p:nvPr/>
            </p:nvSpPr>
            <p:spPr bwMode="auto">
              <a:xfrm>
                <a:off x="2166" y="3148"/>
                <a:ext cx="50" cy="65"/>
              </a:xfrm>
              <a:custGeom>
                <a:avLst/>
                <a:gdLst>
                  <a:gd name="T0" fmla="*/ 0 w 100"/>
                  <a:gd name="T1" fmla="*/ 1 h 130"/>
                  <a:gd name="T2" fmla="*/ 0 w 100"/>
                  <a:gd name="T3" fmla="*/ 1 h 130"/>
                  <a:gd name="T4" fmla="*/ 1 w 100"/>
                  <a:gd name="T5" fmla="*/ 1 h 130"/>
                  <a:gd name="T6" fmla="*/ 1 w 100"/>
                  <a:gd name="T7" fmla="*/ 0 h 130"/>
                  <a:gd name="T8" fmla="*/ 0 w 100"/>
                  <a:gd name="T9" fmla="*/ 1 h 1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"/>
                  <a:gd name="T16" fmla="*/ 0 h 130"/>
                  <a:gd name="T17" fmla="*/ 100 w 100"/>
                  <a:gd name="T18" fmla="*/ 130 h 1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" h="130">
                    <a:moveTo>
                      <a:pt x="0" y="73"/>
                    </a:moveTo>
                    <a:lnTo>
                      <a:pt x="0" y="130"/>
                    </a:lnTo>
                    <a:lnTo>
                      <a:pt x="96" y="24"/>
                    </a:lnTo>
                    <a:lnTo>
                      <a:pt x="100" y="0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27" name="Freeform 57"/>
              <p:cNvSpPr>
                <a:spLocks/>
              </p:cNvSpPr>
              <p:nvPr/>
            </p:nvSpPr>
            <p:spPr bwMode="auto">
              <a:xfrm>
                <a:off x="2064" y="3146"/>
                <a:ext cx="95" cy="34"/>
              </a:xfrm>
              <a:custGeom>
                <a:avLst/>
                <a:gdLst>
                  <a:gd name="T0" fmla="*/ 1 w 189"/>
                  <a:gd name="T1" fmla="*/ 0 h 68"/>
                  <a:gd name="T2" fmla="*/ 0 w 189"/>
                  <a:gd name="T3" fmla="*/ 1 h 68"/>
                  <a:gd name="T4" fmla="*/ 1 w 189"/>
                  <a:gd name="T5" fmla="*/ 1 h 68"/>
                  <a:gd name="T6" fmla="*/ 1 w 189"/>
                  <a:gd name="T7" fmla="*/ 1 h 68"/>
                  <a:gd name="T8" fmla="*/ 1 w 189"/>
                  <a:gd name="T9" fmla="*/ 0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9"/>
                  <a:gd name="T16" fmla="*/ 0 h 68"/>
                  <a:gd name="T17" fmla="*/ 189 w 189"/>
                  <a:gd name="T18" fmla="*/ 68 h 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9" h="68">
                    <a:moveTo>
                      <a:pt x="12" y="0"/>
                    </a:moveTo>
                    <a:lnTo>
                      <a:pt x="0" y="3"/>
                    </a:lnTo>
                    <a:lnTo>
                      <a:pt x="189" y="68"/>
                    </a:lnTo>
                    <a:lnTo>
                      <a:pt x="188" y="5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28" name="Freeform 58"/>
              <p:cNvSpPr>
                <a:spLocks/>
              </p:cNvSpPr>
              <p:nvPr/>
            </p:nvSpPr>
            <p:spPr bwMode="auto">
              <a:xfrm>
                <a:off x="2090" y="3091"/>
                <a:ext cx="41" cy="39"/>
              </a:xfrm>
              <a:custGeom>
                <a:avLst/>
                <a:gdLst>
                  <a:gd name="T0" fmla="*/ 1 w 82"/>
                  <a:gd name="T1" fmla="*/ 0 h 78"/>
                  <a:gd name="T2" fmla="*/ 1 w 82"/>
                  <a:gd name="T3" fmla="*/ 1 h 78"/>
                  <a:gd name="T4" fmla="*/ 1 w 82"/>
                  <a:gd name="T5" fmla="*/ 1 h 78"/>
                  <a:gd name="T6" fmla="*/ 0 w 82"/>
                  <a:gd name="T7" fmla="*/ 1 h 78"/>
                  <a:gd name="T8" fmla="*/ 1 w 82"/>
                  <a:gd name="T9" fmla="*/ 0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"/>
                  <a:gd name="T16" fmla="*/ 0 h 78"/>
                  <a:gd name="T17" fmla="*/ 82 w 82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" h="78">
                    <a:moveTo>
                      <a:pt x="37" y="0"/>
                    </a:moveTo>
                    <a:lnTo>
                      <a:pt x="82" y="12"/>
                    </a:lnTo>
                    <a:lnTo>
                      <a:pt x="22" y="78"/>
                    </a:lnTo>
                    <a:lnTo>
                      <a:pt x="0" y="7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7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29" name="Freeform 59"/>
              <p:cNvSpPr>
                <a:spLocks/>
              </p:cNvSpPr>
              <p:nvPr/>
            </p:nvSpPr>
            <p:spPr bwMode="auto">
              <a:xfrm>
                <a:off x="2085" y="3085"/>
                <a:ext cx="57" cy="56"/>
              </a:xfrm>
              <a:custGeom>
                <a:avLst/>
                <a:gdLst>
                  <a:gd name="T0" fmla="*/ 0 w 114"/>
                  <a:gd name="T1" fmla="*/ 0 h 113"/>
                  <a:gd name="T2" fmla="*/ 1 w 114"/>
                  <a:gd name="T3" fmla="*/ 0 h 113"/>
                  <a:gd name="T4" fmla="*/ 1 w 114"/>
                  <a:gd name="T5" fmla="*/ 0 h 113"/>
                  <a:gd name="T6" fmla="*/ 1 w 114"/>
                  <a:gd name="T7" fmla="*/ 0 h 113"/>
                  <a:gd name="T8" fmla="*/ 0 w 114"/>
                  <a:gd name="T9" fmla="*/ 0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113"/>
                  <a:gd name="T17" fmla="*/ 114 w 114"/>
                  <a:gd name="T18" fmla="*/ 113 h 1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113">
                    <a:moveTo>
                      <a:pt x="0" y="0"/>
                    </a:moveTo>
                    <a:lnTo>
                      <a:pt x="114" y="24"/>
                    </a:lnTo>
                    <a:lnTo>
                      <a:pt x="114" y="113"/>
                    </a:lnTo>
                    <a:lnTo>
                      <a:pt x="105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30" name="Freeform 60"/>
              <p:cNvSpPr>
                <a:spLocks/>
              </p:cNvSpPr>
              <p:nvPr/>
            </p:nvSpPr>
            <p:spPr bwMode="auto">
              <a:xfrm>
                <a:off x="2056" y="3152"/>
                <a:ext cx="101" cy="38"/>
              </a:xfrm>
              <a:custGeom>
                <a:avLst/>
                <a:gdLst>
                  <a:gd name="T0" fmla="*/ 0 w 202"/>
                  <a:gd name="T1" fmla="*/ 0 h 76"/>
                  <a:gd name="T2" fmla="*/ 1 w 202"/>
                  <a:gd name="T3" fmla="*/ 1 h 76"/>
                  <a:gd name="T4" fmla="*/ 1 w 202"/>
                  <a:gd name="T5" fmla="*/ 1 h 76"/>
                  <a:gd name="T6" fmla="*/ 0 w 202"/>
                  <a:gd name="T7" fmla="*/ 0 h 7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02"/>
                  <a:gd name="T13" fmla="*/ 0 h 76"/>
                  <a:gd name="T14" fmla="*/ 202 w 202"/>
                  <a:gd name="T15" fmla="*/ 76 h 7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02" h="76">
                    <a:moveTo>
                      <a:pt x="0" y="0"/>
                    </a:moveTo>
                    <a:lnTo>
                      <a:pt x="1" y="23"/>
                    </a:lnTo>
                    <a:lnTo>
                      <a:pt x="202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31" name="Freeform 61"/>
              <p:cNvSpPr>
                <a:spLocks/>
              </p:cNvSpPr>
              <p:nvPr/>
            </p:nvSpPr>
            <p:spPr bwMode="auto">
              <a:xfrm>
                <a:off x="2068" y="3161"/>
                <a:ext cx="5" cy="5"/>
              </a:xfrm>
              <a:custGeom>
                <a:avLst/>
                <a:gdLst>
                  <a:gd name="T0" fmla="*/ 0 w 12"/>
                  <a:gd name="T1" fmla="*/ 1 h 10"/>
                  <a:gd name="T2" fmla="*/ 0 w 12"/>
                  <a:gd name="T3" fmla="*/ 1 h 10"/>
                  <a:gd name="T4" fmla="*/ 0 w 12"/>
                  <a:gd name="T5" fmla="*/ 1 h 10"/>
                  <a:gd name="T6" fmla="*/ 0 w 12"/>
                  <a:gd name="T7" fmla="*/ 1 h 10"/>
                  <a:gd name="T8" fmla="*/ 0 w 12"/>
                  <a:gd name="T9" fmla="*/ 1 h 10"/>
                  <a:gd name="T10" fmla="*/ 0 w 12"/>
                  <a:gd name="T11" fmla="*/ 1 h 10"/>
                  <a:gd name="T12" fmla="*/ 0 w 12"/>
                  <a:gd name="T13" fmla="*/ 1 h 10"/>
                  <a:gd name="T14" fmla="*/ 0 w 12"/>
                  <a:gd name="T15" fmla="*/ 0 h 10"/>
                  <a:gd name="T16" fmla="*/ 0 w 12"/>
                  <a:gd name="T17" fmla="*/ 0 h 10"/>
                  <a:gd name="T18" fmla="*/ 0 w 12"/>
                  <a:gd name="T19" fmla="*/ 0 h 10"/>
                  <a:gd name="T20" fmla="*/ 0 w 12"/>
                  <a:gd name="T21" fmla="*/ 1 h 10"/>
                  <a:gd name="T22" fmla="*/ 0 w 12"/>
                  <a:gd name="T23" fmla="*/ 1 h 10"/>
                  <a:gd name="T24" fmla="*/ 0 w 12"/>
                  <a:gd name="T25" fmla="*/ 1 h 10"/>
                  <a:gd name="T26" fmla="*/ 0 w 12"/>
                  <a:gd name="T27" fmla="*/ 1 h 10"/>
                  <a:gd name="T28" fmla="*/ 0 w 12"/>
                  <a:gd name="T29" fmla="*/ 1 h 10"/>
                  <a:gd name="T30" fmla="*/ 0 w 12"/>
                  <a:gd name="T31" fmla="*/ 1 h 10"/>
                  <a:gd name="T32" fmla="*/ 0 w 12"/>
                  <a:gd name="T33" fmla="*/ 1 h 1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2"/>
                  <a:gd name="T52" fmla="*/ 0 h 10"/>
                  <a:gd name="T53" fmla="*/ 12 w 12"/>
                  <a:gd name="T54" fmla="*/ 10 h 1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2" h="10">
                    <a:moveTo>
                      <a:pt x="6" y="10"/>
                    </a:moveTo>
                    <a:lnTo>
                      <a:pt x="8" y="10"/>
                    </a:lnTo>
                    <a:lnTo>
                      <a:pt x="11" y="9"/>
                    </a:lnTo>
                    <a:lnTo>
                      <a:pt x="12" y="8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10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32" name="Freeform 62"/>
              <p:cNvSpPr>
                <a:spLocks/>
              </p:cNvSpPr>
              <p:nvPr/>
            </p:nvSpPr>
            <p:spPr bwMode="auto">
              <a:xfrm>
                <a:off x="2127" y="3185"/>
                <a:ext cx="25" cy="14"/>
              </a:xfrm>
              <a:custGeom>
                <a:avLst/>
                <a:gdLst>
                  <a:gd name="T0" fmla="*/ 0 w 50"/>
                  <a:gd name="T1" fmla="*/ 0 h 29"/>
                  <a:gd name="T2" fmla="*/ 0 w 50"/>
                  <a:gd name="T3" fmla="*/ 0 h 29"/>
                  <a:gd name="T4" fmla="*/ 1 w 50"/>
                  <a:gd name="T5" fmla="*/ 0 h 29"/>
                  <a:gd name="T6" fmla="*/ 1 w 50"/>
                  <a:gd name="T7" fmla="*/ 0 h 29"/>
                  <a:gd name="T8" fmla="*/ 0 w 50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"/>
                  <a:gd name="T16" fmla="*/ 0 h 29"/>
                  <a:gd name="T17" fmla="*/ 50 w 50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" h="29">
                    <a:moveTo>
                      <a:pt x="0" y="0"/>
                    </a:moveTo>
                    <a:lnTo>
                      <a:pt x="0" y="8"/>
                    </a:lnTo>
                    <a:lnTo>
                      <a:pt x="50" y="29"/>
                    </a:lnTo>
                    <a:lnTo>
                      <a:pt x="5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33" name="Freeform 63"/>
              <p:cNvSpPr>
                <a:spLocks/>
              </p:cNvSpPr>
              <p:nvPr/>
            </p:nvSpPr>
            <p:spPr bwMode="auto">
              <a:xfrm>
                <a:off x="2132" y="3143"/>
                <a:ext cx="10" cy="5"/>
              </a:xfrm>
              <a:custGeom>
                <a:avLst/>
                <a:gdLst>
                  <a:gd name="T0" fmla="*/ 0 w 21"/>
                  <a:gd name="T1" fmla="*/ 0 h 10"/>
                  <a:gd name="T2" fmla="*/ 0 w 21"/>
                  <a:gd name="T3" fmla="*/ 1 h 10"/>
                  <a:gd name="T4" fmla="*/ 0 w 21"/>
                  <a:gd name="T5" fmla="*/ 1 h 10"/>
                  <a:gd name="T6" fmla="*/ 0 w 21"/>
                  <a:gd name="T7" fmla="*/ 1 h 10"/>
                  <a:gd name="T8" fmla="*/ 0 w 21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0"/>
                  <a:gd name="T17" fmla="*/ 21 w 21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0">
                    <a:moveTo>
                      <a:pt x="0" y="0"/>
                    </a:moveTo>
                    <a:lnTo>
                      <a:pt x="0" y="5"/>
                    </a:lnTo>
                    <a:lnTo>
                      <a:pt x="21" y="10"/>
                    </a:lnTo>
                    <a:lnTo>
                      <a:pt x="21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6971" name="Group 64"/>
            <p:cNvGrpSpPr>
              <a:grpSpLocks/>
            </p:cNvGrpSpPr>
            <p:nvPr/>
          </p:nvGrpSpPr>
          <p:grpSpPr bwMode="auto">
            <a:xfrm>
              <a:off x="4375" y="1075"/>
              <a:ext cx="177" cy="175"/>
              <a:chOff x="2047" y="3057"/>
              <a:chExt cx="177" cy="175"/>
            </a:xfrm>
          </p:grpSpPr>
          <p:sp>
            <p:nvSpPr>
              <p:cNvPr id="29804" name="Freeform 65"/>
              <p:cNvSpPr>
                <a:spLocks/>
              </p:cNvSpPr>
              <p:nvPr/>
            </p:nvSpPr>
            <p:spPr bwMode="auto">
              <a:xfrm>
                <a:off x="2047" y="3119"/>
                <a:ext cx="177" cy="113"/>
              </a:xfrm>
              <a:custGeom>
                <a:avLst/>
                <a:gdLst>
                  <a:gd name="T0" fmla="*/ 1 w 353"/>
                  <a:gd name="T1" fmla="*/ 0 h 225"/>
                  <a:gd name="T2" fmla="*/ 0 w 353"/>
                  <a:gd name="T3" fmla="*/ 1 h 225"/>
                  <a:gd name="T4" fmla="*/ 1 w 353"/>
                  <a:gd name="T5" fmla="*/ 1 h 225"/>
                  <a:gd name="T6" fmla="*/ 1 w 353"/>
                  <a:gd name="T7" fmla="*/ 1 h 225"/>
                  <a:gd name="T8" fmla="*/ 1 w 353"/>
                  <a:gd name="T9" fmla="*/ 1 h 225"/>
                  <a:gd name="T10" fmla="*/ 1 w 353"/>
                  <a:gd name="T11" fmla="*/ 1 h 225"/>
                  <a:gd name="T12" fmla="*/ 1 w 353"/>
                  <a:gd name="T13" fmla="*/ 0 h 2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53"/>
                  <a:gd name="T22" fmla="*/ 0 h 225"/>
                  <a:gd name="T23" fmla="*/ 353 w 353"/>
                  <a:gd name="T24" fmla="*/ 225 h 2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53" h="225">
                    <a:moveTo>
                      <a:pt x="131" y="0"/>
                    </a:moveTo>
                    <a:lnTo>
                      <a:pt x="0" y="54"/>
                    </a:lnTo>
                    <a:lnTo>
                      <a:pt x="5" y="122"/>
                    </a:lnTo>
                    <a:lnTo>
                      <a:pt x="227" y="225"/>
                    </a:lnTo>
                    <a:lnTo>
                      <a:pt x="350" y="82"/>
                    </a:lnTo>
                    <a:lnTo>
                      <a:pt x="353" y="38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05" name="Freeform 66"/>
              <p:cNvSpPr>
                <a:spLocks/>
              </p:cNvSpPr>
              <p:nvPr/>
            </p:nvSpPr>
            <p:spPr bwMode="auto">
              <a:xfrm>
                <a:off x="2062" y="3057"/>
                <a:ext cx="159" cy="117"/>
              </a:xfrm>
              <a:custGeom>
                <a:avLst/>
                <a:gdLst>
                  <a:gd name="T0" fmla="*/ 1 w 317"/>
                  <a:gd name="T1" fmla="*/ 1 h 234"/>
                  <a:gd name="T2" fmla="*/ 1 w 317"/>
                  <a:gd name="T3" fmla="*/ 1 h 234"/>
                  <a:gd name="T4" fmla="*/ 1 w 317"/>
                  <a:gd name="T5" fmla="*/ 1 h 234"/>
                  <a:gd name="T6" fmla="*/ 1 w 317"/>
                  <a:gd name="T7" fmla="*/ 1 h 234"/>
                  <a:gd name="T8" fmla="*/ 1 w 317"/>
                  <a:gd name="T9" fmla="*/ 1 h 234"/>
                  <a:gd name="T10" fmla="*/ 1 w 317"/>
                  <a:gd name="T11" fmla="*/ 1 h 234"/>
                  <a:gd name="T12" fmla="*/ 1 w 317"/>
                  <a:gd name="T13" fmla="*/ 1 h 234"/>
                  <a:gd name="T14" fmla="*/ 0 w 317"/>
                  <a:gd name="T15" fmla="*/ 1 h 234"/>
                  <a:gd name="T16" fmla="*/ 1 w 317"/>
                  <a:gd name="T17" fmla="*/ 0 h 234"/>
                  <a:gd name="T18" fmla="*/ 1 w 317"/>
                  <a:gd name="T19" fmla="*/ 1 h 234"/>
                  <a:gd name="T20" fmla="*/ 1 w 317"/>
                  <a:gd name="T21" fmla="*/ 1 h 23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17"/>
                  <a:gd name="T34" fmla="*/ 0 h 234"/>
                  <a:gd name="T35" fmla="*/ 317 w 317"/>
                  <a:gd name="T36" fmla="*/ 234 h 23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17" h="234">
                    <a:moveTo>
                      <a:pt x="242" y="11"/>
                    </a:moveTo>
                    <a:lnTo>
                      <a:pt x="317" y="26"/>
                    </a:lnTo>
                    <a:lnTo>
                      <a:pt x="312" y="94"/>
                    </a:lnTo>
                    <a:lnTo>
                      <a:pt x="279" y="117"/>
                    </a:lnTo>
                    <a:lnTo>
                      <a:pt x="275" y="163"/>
                    </a:lnTo>
                    <a:lnTo>
                      <a:pt x="190" y="234"/>
                    </a:lnTo>
                    <a:lnTo>
                      <a:pt x="14" y="170"/>
                    </a:lnTo>
                    <a:lnTo>
                      <a:pt x="0" y="4"/>
                    </a:lnTo>
                    <a:lnTo>
                      <a:pt x="123" y="0"/>
                    </a:lnTo>
                    <a:lnTo>
                      <a:pt x="187" y="11"/>
                    </a:lnTo>
                    <a:lnTo>
                      <a:pt x="242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06" name="Freeform 67"/>
              <p:cNvSpPr>
                <a:spLocks/>
              </p:cNvSpPr>
              <p:nvPr/>
            </p:nvSpPr>
            <p:spPr bwMode="auto">
              <a:xfrm>
                <a:off x="2073" y="3067"/>
                <a:ext cx="83" cy="94"/>
              </a:xfrm>
              <a:custGeom>
                <a:avLst/>
                <a:gdLst>
                  <a:gd name="T0" fmla="*/ 0 w 167"/>
                  <a:gd name="T1" fmla="*/ 0 h 189"/>
                  <a:gd name="T2" fmla="*/ 0 w 167"/>
                  <a:gd name="T3" fmla="*/ 0 h 189"/>
                  <a:gd name="T4" fmla="*/ 0 w 167"/>
                  <a:gd name="T5" fmla="*/ 0 h 189"/>
                  <a:gd name="T6" fmla="*/ 0 w 167"/>
                  <a:gd name="T7" fmla="*/ 0 h 189"/>
                  <a:gd name="T8" fmla="*/ 0 w 167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"/>
                  <a:gd name="T16" fmla="*/ 0 h 189"/>
                  <a:gd name="T17" fmla="*/ 167 w 167"/>
                  <a:gd name="T18" fmla="*/ 189 h 1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" h="189">
                    <a:moveTo>
                      <a:pt x="0" y="0"/>
                    </a:moveTo>
                    <a:lnTo>
                      <a:pt x="9" y="139"/>
                    </a:lnTo>
                    <a:lnTo>
                      <a:pt x="163" y="189"/>
                    </a:lnTo>
                    <a:lnTo>
                      <a:pt x="167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07" name="Freeform 68"/>
              <p:cNvSpPr>
                <a:spLocks/>
              </p:cNvSpPr>
              <p:nvPr/>
            </p:nvSpPr>
            <p:spPr bwMode="auto">
              <a:xfrm>
                <a:off x="2164" y="3081"/>
                <a:ext cx="30" cy="73"/>
              </a:xfrm>
              <a:custGeom>
                <a:avLst/>
                <a:gdLst>
                  <a:gd name="T0" fmla="*/ 1 w 59"/>
                  <a:gd name="T1" fmla="*/ 0 h 147"/>
                  <a:gd name="T2" fmla="*/ 0 w 59"/>
                  <a:gd name="T3" fmla="*/ 0 h 147"/>
                  <a:gd name="T4" fmla="*/ 1 w 59"/>
                  <a:gd name="T5" fmla="*/ 0 h 147"/>
                  <a:gd name="T6" fmla="*/ 1 w 59"/>
                  <a:gd name="T7" fmla="*/ 0 h 147"/>
                  <a:gd name="T8" fmla="*/ 1 w 59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"/>
                  <a:gd name="T16" fmla="*/ 0 h 147"/>
                  <a:gd name="T17" fmla="*/ 59 w 59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" h="147">
                    <a:moveTo>
                      <a:pt x="1" y="11"/>
                    </a:moveTo>
                    <a:lnTo>
                      <a:pt x="0" y="147"/>
                    </a:lnTo>
                    <a:lnTo>
                      <a:pt x="52" y="102"/>
                    </a:lnTo>
                    <a:lnTo>
                      <a:pt x="59" y="0"/>
                    </a:lnTo>
                    <a:lnTo>
                      <a:pt x="1" y="11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08" name="Freeform 69"/>
              <p:cNvSpPr>
                <a:spLocks/>
              </p:cNvSpPr>
              <p:nvPr/>
            </p:nvSpPr>
            <p:spPr bwMode="auto">
              <a:xfrm>
                <a:off x="2085" y="3085"/>
                <a:ext cx="57" cy="56"/>
              </a:xfrm>
              <a:custGeom>
                <a:avLst/>
                <a:gdLst>
                  <a:gd name="T0" fmla="*/ 0 w 114"/>
                  <a:gd name="T1" fmla="*/ 0 h 113"/>
                  <a:gd name="T2" fmla="*/ 1 w 114"/>
                  <a:gd name="T3" fmla="*/ 0 h 113"/>
                  <a:gd name="T4" fmla="*/ 1 w 114"/>
                  <a:gd name="T5" fmla="*/ 0 h 113"/>
                  <a:gd name="T6" fmla="*/ 1 w 114"/>
                  <a:gd name="T7" fmla="*/ 0 h 113"/>
                  <a:gd name="T8" fmla="*/ 0 w 114"/>
                  <a:gd name="T9" fmla="*/ 0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113"/>
                  <a:gd name="T17" fmla="*/ 114 w 114"/>
                  <a:gd name="T18" fmla="*/ 113 h 1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113">
                    <a:moveTo>
                      <a:pt x="0" y="0"/>
                    </a:moveTo>
                    <a:lnTo>
                      <a:pt x="3" y="81"/>
                    </a:lnTo>
                    <a:lnTo>
                      <a:pt x="114" y="113"/>
                    </a:lnTo>
                    <a:lnTo>
                      <a:pt x="114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09" name="Freeform 70"/>
              <p:cNvSpPr>
                <a:spLocks/>
              </p:cNvSpPr>
              <p:nvPr/>
            </p:nvSpPr>
            <p:spPr bwMode="auto">
              <a:xfrm>
                <a:off x="2056" y="3152"/>
                <a:ext cx="102" cy="69"/>
              </a:xfrm>
              <a:custGeom>
                <a:avLst/>
                <a:gdLst>
                  <a:gd name="T0" fmla="*/ 0 w 203"/>
                  <a:gd name="T1" fmla="*/ 0 h 139"/>
                  <a:gd name="T2" fmla="*/ 1 w 203"/>
                  <a:gd name="T3" fmla="*/ 0 h 139"/>
                  <a:gd name="T4" fmla="*/ 1 w 203"/>
                  <a:gd name="T5" fmla="*/ 0 h 139"/>
                  <a:gd name="T6" fmla="*/ 1 w 203"/>
                  <a:gd name="T7" fmla="*/ 0 h 139"/>
                  <a:gd name="T8" fmla="*/ 0 w 203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3"/>
                  <a:gd name="T16" fmla="*/ 0 h 139"/>
                  <a:gd name="T17" fmla="*/ 203 w 203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3" h="139">
                    <a:moveTo>
                      <a:pt x="0" y="0"/>
                    </a:moveTo>
                    <a:lnTo>
                      <a:pt x="3" y="51"/>
                    </a:lnTo>
                    <a:lnTo>
                      <a:pt x="203" y="139"/>
                    </a:lnTo>
                    <a:lnTo>
                      <a:pt x="202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10" name="Freeform 71"/>
              <p:cNvSpPr>
                <a:spLocks/>
              </p:cNvSpPr>
              <p:nvPr/>
            </p:nvSpPr>
            <p:spPr bwMode="auto">
              <a:xfrm>
                <a:off x="2093" y="3064"/>
                <a:ext cx="88" cy="13"/>
              </a:xfrm>
              <a:custGeom>
                <a:avLst/>
                <a:gdLst>
                  <a:gd name="T0" fmla="*/ 0 w 175"/>
                  <a:gd name="T1" fmla="*/ 0 h 28"/>
                  <a:gd name="T2" fmla="*/ 1 w 175"/>
                  <a:gd name="T3" fmla="*/ 0 h 28"/>
                  <a:gd name="T4" fmla="*/ 1 w 175"/>
                  <a:gd name="T5" fmla="*/ 0 h 28"/>
                  <a:gd name="T6" fmla="*/ 1 w 175"/>
                  <a:gd name="T7" fmla="*/ 0 h 28"/>
                  <a:gd name="T8" fmla="*/ 0 w 175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28"/>
                  <a:gd name="T17" fmla="*/ 175 w 175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28">
                    <a:moveTo>
                      <a:pt x="0" y="0"/>
                    </a:moveTo>
                    <a:lnTo>
                      <a:pt x="126" y="28"/>
                    </a:lnTo>
                    <a:lnTo>
                      <a:pt x="175" y="21"/>
                    </a:lnTo>
                    <a:lnTo>
                      <a:pt x="6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11" name="Freeform 72"/>
              <p:cNvSpPr>
                <a:spLocks/>
              </p:cNvSpPr>
              <p:nvPr/>
            </p:nvSpPr>
            <p:spPr bwMode="auto">
              <a:xfrm>
                <a:off x="2166" y="3148"/>
                <a:ext cx="50" cy="65"/>
              </a:xfrm>
              <a:custGeom>
                <a:avLst/>
                <a:gdLst>
                  <a:gd name="T0" fmla="*/ 0 w 100"/>
                  <a:gd name="T1" fmla="*/ 1 h 130"/>
                  <a:gd name="T2" fmla="*/ 0 w 100"/>
                  <a:gd name="T3" fmla="*/ 1 h 130"/>
                  <a:gd name="T4" fmla="*/ 1 w 100"/>
                  <a:gd name="T5" fmla="*/ 1 h 130"/>
                  <a:gd name="T6" fmla="*/ 1 w 100"/>
                  <a:gd name="T7" fmla="*/ 0 h 130"/>
                  <a:gd name="T8" fmla="*/ 0 w 100"/>
                  <a:gd name="T9" fmla="*/ 1 h 1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"/>
                  <a:gd name="T16" fmla="*/ 0 h 130"/>
                  <a:gd name="T17" fmla="*/ 100 w 100"/>
                  <a:gd name="T18" fmla="*/ 130 h 1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" h="130">
                    <a:moveTo>
                      <a:pt x="0" y="73"/>
                    </a:moveTo>
                    <a:lnTo>
                      <a:pt x="0" y="130"/>
                    </a:lnTo>
                    <a:lnTo>
                      <a:pt x="96" y="24"/>
                    </a:lnTo>
                    <a:lnTo>
                      <a:pt x="100" y="0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12" name="Freeform 73"/>
              <p:cNvSpPr>
                <a:spLocks/>
              </p:cNvSpPr>
              <p:nvPr/>
            </p:nvSpPr>
            <p:spPr bwMode="auto">
              <a:xfrm>
                <a:off x="2064" y="3146"/>
                <a:ext cx="95" cy="34"/>
              </a:xfrm>
              <a:custGeom>
                <a:avLst/>
                <a:gdLst>
                  <a:gd name="T0" fmla="*/ 1 w 189"/>
                  <a:gd name="T1" fmla="*/ 0 h 68"/>
                  <a:gd name="T2" fmla="*/ 0 w 189"/>
                  <a:gd name="T3" fmla="*/ 1 h 68"/>
                  <a:gd name="T4" fmla="*/ 1 w 189"/>
                  <a:gd name="T5" fmla="*/ 1 h 68"/>
                  <a:gd name="T6" fmla="*/ 1 w 189"/>
                  <a:gd name="T7" fmla="*/ 1 h 68"/>
                  <a:gd name="T8" fmla="*/ 1 w 189"/>
                  <a:gd name="T9" fmla="*/ 0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9"/>
                  <a:gd name="T16" fmla="*/ 0 h 68"/>
                  <a:gd name="T17" fmla="*/ 189 w 189"/>
                  <a:gd name="T18" fmla="*/ 68 h 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9" h="68">
                    <a:moveTo>
                      <a:pt x="12" y="0"/>
                    </a:moveTo>
                    <a:lnTo>
                      <a:pt x="0" y="3"/>
                    </a:lnTo>
                    <a:lnTo>
                      <a:pt x="189" y="68"/>
                    </a:lnTo>
                    <a:lnTo>
                      <a:pt x="188" y="5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13" name="Freeform 74"/>
              <p:cNvSpPr>
                <a:spLocks/>
              </p:cNvSpPr>
              <p:nvPr/>
            </p:nvSpPr>
            <p:spPr bwMode="auto">
              <a:xfrm>
                <a:off x="2090" y="3091"/>
                <a:ext cx="41" cy="39"/>
              </a:xfrm>
              <a:custGeom>
                <a:avLst/>
                <a:gdLst>
                  <a:gd name="T0" fmla="*/ 1 w 82"/>
                  <a:gd name="T1" fmla="*/ 0 h 78"/>
                  <a:gd name="T2" fmla="*/ 1 w 82"/>
                  <a:gd name="T3" fmla="*/ 1 h 78"/>
                  <a:gd name="T4" fmla="*/ 1 w 82"/>
                  <a:gd name="T5" fmla="*/ 1 h 78"/>
                  <a:gd name="T6" fmla="*/ 0 w 82"/>
                  <a:gd name="T7" fmla="*/ 1 h 78"/>
                  <a:gd name="T8" fmla="*/ 1 w 82"/>
                  <a:gd name="T9" fmla="*/ 0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"/>
                  <a:gd name="T16" fmla="*/ 0 h 78"/>
                  <a:gd name="T17" fmla="*/ 82 w 82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" h="78">
                    <a:moveTo>
                      <a:pt x="37" y="0"/>
                    </a:moveTo>
                    <a:lnTo>
                      <a:pt x="82" y="12"/>
                    </a:lnTo>
                    <a:lnTo>
                      <a:pt x="22" y="78"/>
                    </a:lnTo>
                    <a:lnTo>
                      <a:pt x="0" y="7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7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14" name="Freeform 75"/>
              <p:cNvSpPr>
                <a:spLocks/>
              </p:cNvSpPr>
              <p:nvPr/>
            </p:nvSpPr>
            <p:spPr bwMode="auto">
              <a:xfrm>
                <a:off x="2085" y="3085"/>
                <a:ext cx="57" cy="56"/>
              </a:xfrm>
              <a:custGeom>
                <a:avLst/>
                <a:gdLst>
                  <a:gd name="T0" fmla="*/ 0 w 114"/>
                  <a:gd name="T1" fmla="*/ 0 h 113"/>
                  <a:gd name="T2" fmla="*/ 1 w 114"/>
                  <a:gd name="T3" fmla="*/ 0 h 113"/>
                  <a:gd name="T4" fmla="*/ 1 w 114"/>
                  <a:gd name="T5" fmla="*/ 0 h 113"/>
                  <a:gd name="T6" fmla="*/ 1 w 114"/>
                  <a:gd name="T7" fmla="*/ 0 h 113"/>
                  <a:gd name="T8" fmla="*/ 0 w 114"/>
                  <a:gd name="T9" fmla="*/ 0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113"/>
                  <a:gd name="T17" fmla="*/ 114 w 114"/>
                  <a:gd name="T18" fmla="*/ 113 h 1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113">
                    <a:moveTo>
                      <a:pt x="0" y="0"/>
                    </a:moveTo>
                    <a:lnTo>
                      <a:pt x="114" y="24"/>
                    </a:lnTo>
                    <a:lnTo>
                      <a:pt x="114" y="113"/>
                    </a:lnTo>
                    <a:lnTo>
                      <a:pt x="105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15" name="Freeform 76"/>
              <p:cNvSpPr>
                <a:spLocks/>
              </p:cNvSpPr>
              <p:nvPr/>
            </p:nvSpPr>
            <p:spPr bwMode="auto">
              <a:xfrm>
                <a:off x="2056" y="3152"/>
                <a:ext cx="101" cy="38"/>
              </a:xfrm>
              <a:custGeom>
                <a:avLst/>
                <a:gdLst>
                  <a:gd name="T0" fmla="*/ 0 w 202"/>
                  <a:gd name="T1" fmla="*/ 0 h 76"/>
                  <a:gd name="T2" fmla="*/ 1 w 202"/>
                  <a:gd name="T3" fmla="*/ 1 h 76"/>
                  <a:gd name="T4" fmla="*/ 1 w 202"/>
                  <a:gd name="T5" fmla="*/ 1 h 76"/>
                  <a:gd name="T6" fmla="*/ 0 w 202"/>
                  <a:gd name="T7" fmla="*/ 0 h 7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02"/>
                  <a:gd name="T13" fmla="*/ 0 h 76"/>
                  <a:gd name="T14" fmla="*/ 202 w 202"/>
                  <a:gd name="T15" fmla="*/ 76 h 7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02" h="76">
                    <a:moveTo>
                      <a:pt x="0" y="0"/>
                    </a:moveTo>
                    <a:lnTo>
                      <a:pt x="1" y="23"/>
                    </a:lnTo>
                    <a:lnTo>
                      <a:pt x="202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16" name="Freeform 77"/>
              <p:cNvSpPr>
                <a:spLocks/>
              </p:cNvSpPr>
              <p:nvPr/>
            </p:nvSpPr>
            <p:spPr bwMode="auto">
              <a:xfrm>
                <a:off x="2068" y="3161"/>
                <a:ext cx="5" cy="5"/>
              </a:xfrm>
              <a:custGeom>
                <a:avLst/>
                <a:gdLst>
                  <a:gd name="T0" fmla="*/ 0 w 12"/>
                  <a:gd name="T1" fmla="*/ 1 h 10"/>
                  <a:gd name="T2" fmla="*/ 0 w 12"/>
                  <a:gd name="T3" fmla="*/ 1 h 10"/>
                  <a:gd name="T4" fmla="*/ 0 w 12"/>
                  <a:gd name="T5" fmla="*/ 1 h 10"/>
                  <a:gd name="T6" fmla="*/ 0 w 12"/>
                  <a:gd name="T7" fmla="*/ 1 h 10"/>
                  <a:gd name="T8" fmla="*/ 0 w 12"/>
                  <a:gd name="T9" fmla="*/ 1 h 10"/>
                  <a:gd name="T10" fmla="*/ 0 w 12"/>
                  <a:gd name="T11" fmla="*/ 1 h 10"/>
                  <a:gd name="T12" fmla="*/ 0 w 12"/>
                  <a:gd name="T13" fmla="*/ 1 h 10"/>
                  <a:gd name="T14" fmla="*/ 0 w 12"/>
                  <a:gd name="T15" fmla="*/ 0 h 10"/>
                  <a:gd name="T16" fmla="*/ 0 w 12"/>
                  <a:gd name="T17" fmla="*/ 0 h 10"/>
                  <a:gd name="T18" fmla="*/ 0 w 12"/>
                  <a:gd name="T19" fmla="*/ 0 h 10"/>
                  <a:gd name="T20" fmla="*/ 0 w 12"/>
                  <a:gd name="T21" fmla="*/ 1 h 10"/>
                  <a:gd name="T22" fmla="*/ 0 w 12"/>
                  <a:gd name="T23" fmla="*/ 1 h 10"/>
                  <a:gd name="T24" fmla="*/ 0 w 12"/>
                  <a:gd name="T25" fmla="*/ 1 h 10"/>
                  <a:gd name="T26" fmla="*/ 0 w 12"/>
                  <a:gd name="T27" fmla="*/ 1 h 10"/>
                  <a:gd name="T28" fmla="*/ 0 w 12"/>
                  <a:gd name="T29" fmla="*/ 1 h 10"/>
                  <a:gd name="T30" fmla="*/ 0 w 12"/>
                  <a:gd name="T31" fmla="*/ 1 h 10"/>
                  <a:gd name="T32" fmla="*/ 0 w 12"/>
                  <a:gd name="T33" fmla="*/ 1 h 1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2"/>
                  <a:gd name="T52" fmla="*/ 0 h 10"/>
                  <a:gd name="T53" fmla="*/ 12 w 12"/>
                  <a:gd name="T54" fmla="*/ 10 h 1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2" h="10">
                    <a:moveTo>
                      <a:pt x="6" y="10"/>
                    </a:moveTo>
                    <a:lnTo>
                      <a:pt x="8" y="10"/>
                    </a:lnTo>
                    <a:lnTo>
                      <a:pt x="11" y="9"/>
                    </a:lnTo>
                    <a:lnTo>
                      <a:pt x="12" y="8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10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17" name="Freeform 78"/>
              <p:cNvSpPr>
                <a:spLocks/>
              </p:cNvSpPr>
              <p:nvPr/>
            </p:nvSpPr>
            <p:spPr bwMode="auto">
              <a:xfrm>
                <a:off x="2127" y="3185"/>
                <a:ext cx="25" cy="14"/>
              </a:xfrm>
              <a:custGeom>
                <a:avLst/>
                <a:gdLst>
                  <a:gd name="T0" fmla="*/ 0 w 50"/>
                  <a:gd name="T1" fmla="*/ 0 h 29"/>
                  <a:gd name="T2" fmla="*/ 0 w 50"/>
                  <a:gd name="T3" fmla="*/ 0 h 29"/>
                  <a:gd name="T4" fmla="*/ 1 w 50"/>
                  <a:gd name="T5" fmla="*/ 0 h 29"/>
                  <a:gd name="T6" fmla="*/ 1 w 50"/>
                  <a:gd name="T7" fmla="*/ 0 h 29"/>
                  <a:gd name="T8" fmla="*/ 0 w 50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"/>
                  <a:gd name="T16" fmla="*/ 0 h 29"/>
                  <a:gd name="T17" fmla="*/ 50 w 50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" h="29">
                    <a:moveTo>
                      <a:pt x="0" y="0"/>
                    </a:moveTo>
                    <a:lnTo>
                      <a:pt x="0" y="8"/>
                    </a:lnTo>
                    <a:lnTo>
                      <a:pt x="50" y="29"/>
                    </a:lnTo>
                    <a:lnTo>
                      <a:pt x="5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818" name="Freeform 79"/>
              <p:cNvSpPr>
                <a:spLocks/>
              </p:cNvSpPr>
              <p:nvPr/>
            </p:nvSpPr>
            <p:spPr bwMode="auto">
              <a:xfrm>
                <a:off x="2132" y="3143"/>
                <a:ext cx="10" cy="5"/>
              </a:xfrm>
              <a:custGeom>
                <a:avLst/>
                <a:gdLst>
                  <a:gd name="T0" fmla="*/ 0 w 21"/>
                  <a:gd name="T1" fmla="*/ 0 h 10"/>
                  <a:gd name="T2" fmla="*/ 0 w 21"/>
                  <a:gd name="T3" fmla="*/ 1 h 10"/>
                  <a:gd name="T4" fmla="*/ 0 w 21"/>
                  <a:gd name="T5" fmla="*/ 1 h 10"/>
                  <a:gd name="T6" fmla="*/ 0 w 21"/>
                  <a:gd name="T7" fmla="*/ 1 h 10"/>
                  <a:gd name="T8" fmla="*/ 0 w 21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0"/>
                  <a:gd name="T17" fmla="*/ 21 w 21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0">
                    <a:moveTo>
                      <a:pt x="0" y="0"/>
                    </a:moveTo>
                    <a:lnTo>
                      <a:pt x="0" y="5"/>
                    </a:lnTo>
                    <a:lnTo>
                      <a:pt x="21" y="10"/>
                    </a:lnTo>
                    <a:lnTo>
                      <a:pt x="21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8" name="Group 80"/>
          <p:cNvGrpSpPr>
            <a:grpSpLocks/>
          </p:cNvGrpSpPr>
          <p:nvPr/>
        </p:nvGrpSpPr>
        <p:grpSpPr bwMode="auto">
          <a:xfrm>
            <a:off x="2209800" y="2736850"/>
            <a:ext cx="1879600" cy="1382713"/>
            <a:chOff x="881" y="1674"/>
            <a:chExt cx="1184" cy="871"/>
          </a:xfrm>
        </p:grpSpPr>
        <p:grpSp>
          <p:nvGrpSpPr>
            <p:cNvPr id="36873" name="Group 81"/>
            <p:cNvGrpSpPr>
              <a:grpSpLocks/>
            </p:cNvGrpSpPr>
            <p:nvPr/>
          </p:nvGrpSpPr>
          <p:grpSpPr bwMode="auto">
            <a:xfrm>
              <a:off x="964" y="1751"/>
              <a:ext cx="1034" cy="595"/>
              <a:chOff x="964" y="1751"/>
              <a:chExt cx="1034" cy="595"/>
            </a:xfrm>
          </p:grpSpPr>
          <p:sp>
            <p:nvSpPr>
              <p:cNvPr id="29788" name="Line 82"/>
              <p:cNvSpPr>
                <a:spLocks noChangeShapeType="1"/>
              </p:cNvSpPr>
              <p:nvPr/>
            </p:nvSpPr>
            <p:spPr bwMode="auto">
              <a:xfrm flipH="1" flipV="1">
                <a:off x="1232" y="1921"/>
                <a:ext cx="3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89" name="Line 83"/>
              <p:cNvSpPr>
                <a:spLocks noChangeShapeType="1"/>
              </p:cNvSpPr>
              <p:nvPr/>
            </p:nvSpPr>
            <p:spPr bwMode="auto">
              <a:xfrm>
                <a:off x="1235" y="2150"/>
                <a:ext cx="217" cy="1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90" name="Line 84"/>
              <p:cNvSpPr>
                <a:spLocks noChangeShapeType="1"/>
              </p:cNvSpPr>
              <p:nvPr/>
            </p:nvSpPr>
            <p:spPr bwMode="auto">
              <a:xfrm flipH="1">
                <a:off x="1018" y="2139"/>
                <a:ext cx="217" cy="1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91" name="Line 85"/>
              <p:cNvSpPr>
                <a:spLocks noChangeShapeType="1"/>
              </p:cNvSpPr>
              <p:nvPr/>
            </p:nvSpPr>
            <p:spPr bwMode="auto">
              <a:xfrm flipH="1" flipV="1">
                <a:off x="964" y="2030"/>
                <a:ext cx="268" cy="1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92" name="Line 86"/>
              <p:cNvSpPr>
                <a:spLocks noChangeShapeType="1"/>
              </p:cNvSpPr>
              <p:nvPr/>
            </p:nvSpPr>
            <p:spPr bwMode="auto">
              <a:xfrm flipH="1">
                <a:off x="1727" y="1936"/>
                <a:ext cx="3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93" name="Line 87"/>
              <p:cNvSpPr>
                <a:spLocks noChangeShapeType="1"/>
              </p:cNvSpPr>
              <p:nvPr/>
            </p:nvSpPr>
            <p:spPr bwMode="auto">
              <a:xfrm flipV="1">
                <a:off x="1730" y="1751"/>
                <a:ext cx="217" cy="1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94" name="Line 88"/>
              <p:cNvSpPr>
                <a:spLocks noChangeShapeType="1"/>
              </p:cNvSpPr>
              <p:nvPr/>
            </p:nvSpPr>
            <p:spPr bwMode="auto">
              <a:xfrm>
                <a:off x="1730" y="1947"/>
                <a:ext cx="268" cy="1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95" name="Line 89"/>
              <p:cNvSpPr>
                <a:spLocks noChangeShapeType="1"/>
              </p:cNvSpPr>
              <p:nvPr/>
            </p:nvSpPr>
            <p:spPr bwMode="auto">
              <a:xfrm flipH="1" flipV="1">
                <a:off x="1513" y="1762"/>
                <a:ext cx="217" cy="1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96" name="Line 90"/>
              <p:cNvSpPr>
                <a:spLocks noChangeShapeType="1"/>
              </p:cNvSpPr>
              <p:nvPr/>
            </p:nvSpPr>
            <p:spPr bwMode="auto">
              <a:xfrm flipH="1">
                <a:off x="1235" y="1947"/>
                <a:ext cx="492" cy="2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97" name="Oval 91"/>
              <p:cNvSpPr>
                <a:spLocks noChangeArrowheads="1"/>
              </p:cNvSpPr>
              <p:nvPr/>
            </p:nvSpPr>
            <p:spPr bwMode="auto">
              <a:xfrm flipH="1">
                <a:off x="1659" y="1772"/>
                <a:ext cx="164" cy="327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98" name="Oval 92"/>
              <p:cNvSpPr>
                <a:spLocks noChangeArrowheads="1"/>
              </p:cNvSpPr>
              <p:nvPr/>
            </p:nvSpPr>
            <p:spPr bwMode="auto">
              <a:xfrm>
                <a:off x="1164" y="1997"/>
                <a:ext cx="164" cy="327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6874" name="Group 93"/>
            <p:cNvGrpSpPr>
              <a:grpSpLocks/>
            </p:cNvGrpSpPr>
            <p:nvPr/>
          </p:nvGrpSpPr>
          <p:grpSpPr bwMode="auto">
            <a:xfrm>
              <a:off x="881" y="1958"/>
              <a:ext cx="177" cy="175"/>
              <a:chOff x="2047" y="3057"/>
              <a:chExt cx="177" cy="175"/>
            </a:xfrm>
          </p:grpSpPr>
          <p:sp>
            <p:nvSpPr>
              <p:cNvPr id="29773" name="Freeform 94"/>
              <p:cNvSpPr>
                <a:spLocks/>
              </p:cNvSpPr>
              <p:nvPr/>
            </p:nvSpPr>
            <p:spPr bwMode="auto">
              <a:xfrm>
                <a:off x="2047" y="3119"/>
                <a:ext cx="177" cy="113"/>
              </a:xfrm>
              <a:custGeom>
                <a:avLst/>
                <a:gdLst>
                  <a:gd name="T0" fmla="*/ 1 w 353"/>
                  <a:gd name="T1" fmla="*/ 0 h 225"/>
                  <a:gd name="T2" fmla="*/ 0 w 353"/>
                  <a:gd name="T3" fmla="*/ 1 h 225"/>
                  <a:gd name="T4" fmla="*/ 1 w 353"/>
                  <a:gd name="T5" fmla="*/ 1 h 225"/>
                  <a:gd name="T6" fmla="*/ 1 w 353"/>
                  <a:gd name="T7" fmla="*/ 1 h 225"/>
                  <a:gd name="T8" fmla="*/ 1 w 353"/>
                  <a:gd name="T9" fmla="*/ 1 h 225"/>
                  <a:gd name="T10" fmla="*/ 1 w 353"/>
                  <a:gd name="T11" fmla="*/ 1 h 225"/>
                  <a:gd name="T12" fmla="*/ 1 w 353"/>
                  <a:gd name="T13" fmla="*/ 0 h 2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53"/>
                  <a:gd name="T22" fmla="*/ 0 h 225"/>
                  <a:gd name="T23" fmla="*/ 353 w 353"/>
                  <a:gd name="T24" fmla="*/ 225 h 2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53" h="225">
                    <a:moveTo>
                      <a:pt x="131" y="0"/>
                    </a:moveTo>
                    <a:lnTo>
                      <a:pt x="0" y="54"/>
                    </a:lnTo>
                    <a:lnTo>
                      <a:pt x="5" y="122"/>
                    </a:lnTo>
                    <a:lnTo>
                      <a:pt x="227" y="225"/>
                    </a:lnTo>
                    <a:lnTo>
                      <a:pt x="350" y="82"/>
                    </a:lnTo>
                    <a:lnTo>
                      <a:pt x="353" y="38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74" name="Freeform 95"/>
              <p:cNvSpPr>
                <a:spLocks/>
              </p:cNvSpPr>
              <p:nvPr/>
            </p:nvSpPr>
            <p:spPr bwMode="auto">
              <a:xfrm>
                <a:off x="2062" y="3057"/>
                <a:ext cx="159" cy="117"/>
              </a:xfrm>
              <a:custGeom>
                <a:avLst/>
                <a:gdLst>
                  <a:gd name="T0" fmla="*/ 1 w 317"/>
                  <a:gd name="T1" fmla="*/ 1 h 234"/>
                  <a:gd name="T2" fmla="*/ 1 w 317"/>
                  <a:gd name="T3" fmla="*/ 1 h 234"/>
                  <a:gd name="T4" fmla="*/ 1 w 317"/>
                  <a:gd name="T5" fmla="*/ 1 h 234"/>
                  <a:gd name="T6" fmla="*/ 1 w 317"/>
                  <a:gd name="T7" fmla="*/ 1 h 234"/>
                  <a:gd name="T8" fmla="*/ 1 w 317"/>
                  <a:gd name="T9" fmla="*/ 1 h 234"/>
                  <a:gd name="T10" fmla="*/ 1 w 317"/>
                  <a:gd name="T11" fmla="*/ 1 h 234"/>
                  <a:gd name="T12" fmla="*/ 1 w 317"/>
                  <a:gd name="T13" fmla="*/ 1 h 234"/>
                  <a:gd name="T14" fmla="*/ 0 w 317"/>
                  <a:gd name="T15" fmla="*/ 1 h 234"/>
                  <a:gd name="T16" fmla="*/ 1 w 317"/>
                  <a:gd name="T17" fmla="*/ 0 h 234"/>
                  <a:gd name="T18" fmla="*/ 1 w 317"/>
                  <a:gd name="T19" fmla="*/ 1 h 234"/>
                  <a:gd name="T20" fmla="*/ 1 w 317"/>
                  <a:gd name="T21" fmla="*/ 1 h 23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17"/>
                  <a:gd name="T34" fmla="*/ 0 h 234"/>
                  <a:gd name="T35" fmla="*/ 317 w 317"/>
                  <a:gd name="T36" fmla="*/ 234 h 23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17" h="234">
                    <a:moveTo>
                      <a:pt x="242" y="11"/>
                    </a:moveTo>
                    <a:lnTo>
                      <a:pt x="317" y="26"/>
                    </a:lnTo>
                    <a:lnTo>
                      <a:pt x="312" y="94"/>
                    </a:lnTo>
                    <a:lnTo>
                      <a:pt x="279" y="117"/>
                    </a:lnTo>
                    <a:lnTo>
                      <a:pt x="275" y="163"/>
                    </a:lnTo>
                    <a:lnTo>
                      <a:pt x="190" y="234"/>
                    </a:lnTo>
                    <a:lnTo>
                      <a:pt x="14" y="170"/>
                    </a:lnTo>
                    <a:lnTo>
                      <a:pt x="0" y="4"/>
                    </a:lnTo>
                    <a:lnTo>
                      <a:pt x="123" y="0"/>
                    </a:lnTo>
                    <a:lnTo>
                      <a:pt x="187" y="11"/>
                    </a:lnTo>
                    <a:lnTo>
                      <a:pt x="242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75" name="Freeform 96"/>
              <p:cNvSpPr>
                <a:spLocks/>
              </p:cNvSpPr>
              <p:nvPr/>
            </p:nvSpPr>
            <p:spPr bwMode="auto">
              <a:xfrm>
                <a:off x="2073" y="3067"/>
                <a:ext cx="83" cy="94"/>
              </a:xfrm>
              <a:custGeom>
                <a:avLst/>
                <a:gdLst>
                  <a:gd name="T0" fmla="*/ 0 w 167"/>
                  <a:gd name="T1" fmla="*/ 0 h 189"/>
                  <a:gd name="T2" fmla="*/ 0 w 167"/>
                  <a:gd name="T3" fmla="*/ 0 h 189"/>
                  <a:gd name="T4" fmla="*/ 0 w 167"/>
                  <a:gd name="T5" fmla="*/ 0 h 189"/>
                  <a:gd name="T6" fmla="*/ 0 w 167"/>
                  <a:gd name="T7" fmla="*/ 0 h 189"/>
                  <a:gd name="T8" fmla="*/ 0 w 167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"/>
                  <a:gd name="T16" fmla="*/ 0 h 189"/>
                  <a:gd name="T17" fmla="*/ 167 w 167"/>
                  <a:gd name="T18" fmla="*/ 189 h 1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" h="189">
                    <a:moveTo>
                      <a:pt x="0" y="0"/>
                    </a:moveTo>
                    <a:lnTo>
                      <a:pt x="9" y="139"/>
                    </a:lnTo>
                    <a:lnTo>
                      <a:pt x="163" y="189"/>
                    </a:lnTo>
                    <a:lnTo>
                      <a:pt x="167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76" name="Freeform 97"/>
              <p:cNvSpPr>
                <a:spLocks/>
              </p:cNvSpPr>
              <p:nvPr/>
            </p:nvSpPr>
            <p:spPr bwMode="auto">
              <a:xfrm>
                <a:off x="2164" y="3081"/>
                <a:ext cx="30" cy="73"/>
              </a:xfrm>
              <a:custGeom>
                <a:avLst/>
                <a:gdLst>
                  <a:gd name="T0" fmla="*/ 1 w 59"/>
                  <a:gd name="T1" fmla="*/ 0 h 147"/>
                  <a:gd name="T2" fmla="*/ 0 w 59"/>
                  <a:gd name="T3" fmla="*/ 0 h 147"/>
                  <a:gd name="T4" fmla="*/ 1 w 59"/>
                  <a:gd name="T5" fmla="*/ 0 h 147"/>
                  <a:gd name="T6" fmla="*/ 1 w 59"/>
                  <a:gd name="T7" fmla="*/ 0 h 147"/>
                  <a:gd name="T8" fmla="*/ 1 w 59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"/>
                  <a:gd name="T16" fmla="*/ 0 h 147"/>
                  <a:gd name="T17" fmla="*/ 59 w 59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" h="147">
                    <a:moveTo>
                      <a:pt x="1" y="11"/>
                    </a:moveTo>
                    <a:lnTo>
                      <a:pt x="0" y="147"/>
                    </a:lnTo>
                    <a:lnTo>
                      <a:pt x="52" y="102"/>
                    </a:lnTo>
                    <a:lnTo>
                      <a:pt x="59" y="0"/>
                    </a:lnTo>
                    <a:lnTo>
                      <a:pt x="1" y="11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77" name="Freeform 98"/>
              <p:cNvSpPr>
                <a:spLocks/>
              </p:cNvSpPr>
              <p:nvPr/>
            </p:nvSpPr>
            <p:spPr bwMode="auto">
              <a:xfrm>
                <a:off x="2085" y="3085"/>
                <a:ext cx="57" cy="56"/>
              </a:xfrm>
              <a:custGeom>
                <a:avLst/>
                <a:gdLst>
                  <a:gd name="T0" fmla="*/ 0 w 114"/>
                  <a:gd name="T1" fmla="*/ 0 h 113"/>
                  <a:gd name="T2" fmla="*/ 1 w 114"/>
                  <a:gd name="T3" fmla="*/ 0 h 113"/>
                  <a:gd name="T4" fmla="*/ 1 w 114"/>
                  <a:gd name="T5" fmla="*/ 0 h 113"/>
                  <a:gd name="T6" fmla="*/ 1 w 114"/>
                  <a:gd name="T7" fmla="*/ 0 h 113"/>
                  <a:gd name="T8" fmla="*/ 0 w 114"/>
                  <a:gd name="T9" fmla="*/ 0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113"/>
                  <a:gd name="T17" fmla="*/ 114 w 114"/>
                  <a:gd name="T18" fmla="*/ 113 h 1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113">
                    <a:moveTo>
                      <a:pt x="0" y="0"/>
                    </a:moveTo>
                    <a:lnTo>
                      <a:pt x="3" y="81"/>
                    </a:lnTo>
                    <a:lnTo>
                      <a:pt x="114" y="113"/>
                    </a:lnTo>
                    <a:lnTo>
                      <a:pt x="114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78" name="Freeform 99"/>
              <p:cNvSpPr>
                <a:spLocks/>
              </p:cNvSpPr>
              <p:nvPr/>
            </p:nvSpPr>
            <p:spPr bwMode="auto">
              <a:xfrm>
                <a:off x="2056" y="3152"/>
                <a:ext cx="102" cy="69"/>
              </a:xfrm>
              <a:custGeom>
                <a:avLst/>
                <a:gdLst>
                  <a:gd name="T0" fmla="*/ 0 w 203"/>
                  <a:gd name="T1" fmla="*/ 0 h 139"/>
                  <a:gd name="T2" fmla="*/ 1 w 203"/>
                  <a:gd name="T3" fmla="*/ 0 h 139"/>
                  <a:gd name="T4" fmla="*/ 1 w 203"/>
                  <a:gd name="T5" fmla="*/ 0 h 139"/>
                  <a:gd name="T6" fmla="*/ 1 w 203"/>
                  <a:gd name="T7" fmla="*/ 0 h 139"/>
                  <a:gd name="T8" fmla="*/ 0 w 203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3"/>
                  <a:gd name="T16" fmla="*/ 0 h 139"/>
                  <a:gd name="T17" fmla="*/ 203 w 203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3" h="139">
                    <a:moveTo>
                      <a:pt x="0" y="0"/>
                    </a:moveTo>
                    <a:lnTo>
                      <a:pt x="3" y="51"/>
                    </a:lnTo>
                    <a:lnTo>
                      <a:pt x="203" y="139"/>
                    </a:lnTo>
                    <a:lnTo>
                      <a:pt x="202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79" name="Freeform 100"/>
              <p:cNvSpPr>
                <a:spLocks/>
              </p:cNvSpPr>
              <p:nvPr/>
            </p:nvSpPr>
            <p:spPr bwMode="auto">
              <a:xfrm>
                <a:off x="2093" y="3064"/>
                <a:ext cx="88" cy="13"/>
              </a:xfrm>
              <a:custGeom>
                <a:avLst/>
                <a:gdLst>
                  <a:gd name="T0" fmla="*/ 0 w 175"/>
                  <a:gd name="T1" fmla="*/ 0 h 28"/>
                  <a:gd name="T2" fmla="*/ 1 w 175"/>
                  <a:gd name="T3" fmla="*/ 0 h 28"/>
                  <a:gd name="T4" fmla="*/ 1 w 175"/>
                  <a:gd name="T5" fmla="*/ 0 h 28"/>
                  <a:gd name="T6" fmla="*/ 1 w 175"/>
                  <a:gd name="T7" fmla="*/ 0 h 28"/>
                  <a:gd name="T8" fmla="*/ 0 w 175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28"/>
                  <a:gd name="T17" fmla="*/ 175 w 175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28">
                    <a:moveTo>
                      <a:pt x="0" y="0"/>
                    </a:moveTo>
                    <a:lnTo>
                      <a:pt x="126" y="28"/>
                    </a:lnTo>
                    <a:lnTo>
                      <a:pt x="175" y="21"/>
                    </a:lnTo>
                    <a:lnTo>
                      <a:pt x="6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80" name="Freeform 101"/>
              <p:cNvSpPr>
                <a:spLocks/>
              </p:cNvSpPr>
              <p:nvPr/>
            </p:nvSpPr>
            <p:spPr bwMode="auto">
              <a:xfrm>
                <a:off x="2166" y="3148"/>
                <a:ext cx="50" cy="65"/>
              </a:xfrm>
              <a:custGeom>
                <a:avLst/>
                <a:gdLst>
                  <a:gd name="T0" fmla="*/ 0 w 100"/>
                  <a:gd name="T1" fmla="*/ 1 h 130"/>
                  <a:gd name="T2" fmla="*/ 0 w 100"/>
                  <a:gd name="T3" fmla="*/ 1 h 130"/>
                  <a:gd name="T4" fmla="*/ 1 w 100"/>
                  <a:gd name="T5" fmla="*/ 1 h 130"/>
                  <a:gd name="T6" fmla="*/ 1 w 100"/>
                  <a:gd name="T7" fmla="*/ 0 h 130"/>
                  <a:gd name="T8" fmla="*/ 0 w 100"/>
                  <a:gd name="T9" fmla="*/ 1 h 1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"/>
                  <a:gd name="T16" fmla="*/ 0 h 130"/>
                  <a:gd name="T17" fmla="*/ 100 w 100"/>
                  <a:gd name="T18" fmla="*/ 130 h 1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" h="130">
                    <a:moveTo>
                      <a:pt x="0" y="73"/>
                    </a:moveTo>
                    <a:lnTo>
                      <a:pt x="0" y="130"/>
                    </a:lnTo>
                    <a:lnTo>
                      <a:pt x="96" y="24"/>
                    </a:lnTo>
                    <a:lnTo>
                      <a:pt x="100" y="0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81" name="Freeform 102"/>
              <p:cNvSpPr>
                <a:spLocks/>
              </p:cNvSpPr>
              <p:nvPr/>
            </p:nvSpPr>
            <p:spPr bwMode="auto">
              <a:xfrm>
                <a:off x="2064" y="3146"/>
                <a:ext cx="95" cy="34"/>
              </a:xfrm>
              <a:custGeom>
                <a:avLst/>
                <a:gdLst>
                  <a:gd name="T0" fmla="*/ 1 w 189"/>
                  <a:gd name="T1" fmla="*/ 0 h 68"/>
                  <a:gd name="T2" fmla="*/ 0 w 189"/>
                  <a:gd name="T3" fmla="*/ 1 h 68"/>
                  <a:gd name="T4" fmla="*/ 1 w 189"/>
                  <a:gd name="T5" fmla="*/ 1 h 68"/>
                  <a:gd name="T6" fmla="*/ 1 w 189"/>
                  <a:gd name="T7" fmla="*/ 1 h 68"/>
                  <a:gd name="T8" fmla="*/ 1 w 189"/>
                  <a:gd name="T9" fmla="*/ 0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9"/>
                  <a:gd name="T16" fmla="*/ 0 h 68"/>
                  <a:gd name="T17" fmla="*/ 189 w 189"/>
                  <a:gd name="T18" fmla="*/ 68 h 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9" h="68">
                    <a:moveTo>
                      <a:pt x="12" y="0"/>
                    </a:moveTo>
                    <a:lnTo>
                      <a:pt x="0" y="3"/>
                    </a:lnTo>
                    <a:lnTo>
                      <a:pt x="189" y="68"/>
                    </a:lnTo>
                    <a:lnTo>
                      <a:pt x="188" y="5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82" name="Freeform 103"/>
              <p:cNvSpPr>
                <a:spLocks/>
              </p:cNvSpPr>
              <p:nvPr/>
            </p:nvSpPr>
            <p:spPr bwMode="auto">
              <a:xfrm>
                <a:off x="2090" y="3091"/>
                <a:ext cx="41" cy="39"/>
              </a:xfrm>
              <a:custGeom>
                <a:avLst/>
                <a:gdLst>
                  <a:gd name="T0" fmla="*/ 1 w 82"/>
                  <a:gd name="T1" fmla="*/ 0 h 78"/>
                  <a:gd name="T2" fmla="*/ 1 w 82"/>
                  <a:gd name="T3" fmla="*/ 1 h 78"/>
                  <a:gd name="T4" fmla="*/ 1 w 82"/>
                  <a:gd name="T5" fmla="*/ 1 h 78"/>
                  <a:gd name="T6" fmla="*/ 0 w 82"/>
                  <a:gd name="T7" fmla="*/ 1 h 78"/>
                  <a:gd name="T8" fmla="*/ 1 w 82"/>
                  <a:gd name="T9" fmla="*/ 0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"/>
                  <a:gd name="T16" fmla="*/ 0 h 78"/>
                  <a:gd name="T17" fmla="*/ 82 w 82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" h="78">
                    <a:moveTo>
                      <a:pt x="37" y="0"/>
                    </a:moveTo>
                    <a:lnTo>
                      <a:pt x="82" y="12"/>
                    </a:lnTo>
                    <a:lnTo>
                      <a:pt x="22" y="78"/>
                    </a:lnTo>
                    <a:lnTo>
                      <a:pt x="0" y="7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7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83" name="Freeform 104"/>
              <p:cNvSpPr>
                <a:spLocks/>
              </p:cNvSpPr>
              <p:nvPr/>
            </p:nvSpPr>
            <p:spPr bwMode="auto">
              <a:xfrm>
                <a:off x="2085" y="3085"/>
                <a:ext cx="57" cy="56"/>
              </a:xfrm>
              <a:custGeom>
                <a:avLst/>
                <a:gdLst>
                  <a:gd name="T0" fmla="*/ 0 w 114"/>
                  <a:gd name="T1" fmla="*/ 0 h 113"/>
                  <a:gd name="T2" fmla="*/ 1 w 114"/>
                  <a:gd name="T3" fmla="*/ 0 h 113"/>
                  <a:gd name="T4" fmla="*/ 1 w 114"/>
                  <a:gd name="T5" fmla="*/ 0 h 113"/>
                  <a:gd name="T6" fmla="*/ 1 w 114"/>
                  <a:gd name="T7" fmla="*/ 0 h 113"/>
                  <a:gd name="T8" fmla="*/ 0 w 114"/>
                  <a:gd name="T9" fmla="*/ 0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113"/>
                  <a:gd name="T17" fmla="*/ 114 w 114"/>
                  <a:gd name="T18" fmla="*/ 113 h 1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113">
                    <a:moveTo>
                      <a:pt x="0" y="0"/>
                    </a:moveTo>
                    <a:lnTo>
                      <a:pt x="114" y="24"/>
                    </a:lnTo>
                    <a:lnTo>
                      <a:pt x="114" y="113"/>
                    </a:lnTo>
                    <a:lnTo>
                      <a:pt x="105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84" name="Freeform 105"/>
              <p:cNvSpPr>
                <a:spLocks/>
              </p:cNvSpPr>
              <p:nvPr/>
            </p:nvSpPr>
            <p:spPr bwMode="auto">
              <a:xfrm>
                <a:off x="2056" y="3152"/>
                <a:ext cx="101" cy="38"/>
              </a:xfrm>
              <a:custGeom>
                <a:avLst/>
                <a:gdLst>
                  <a:gd name="T0" fmla="*/ 0 w 202"/>
                  <a:gd name="T1" fmla="*/ 0 h 76"/>
                  <a:gd name="T2" fmla="*/ 1 w 202"/>
                  <a:gd name="T3" fmla="*/ 1 h 76"/>
                  <a:gd name="T4" fmla="*/ 1 w 202"/>
                  <a:gd name="T5" fmla="*/ 1 h 76"/>
                  <a:gd name="T6" fmla="*/ 0 w 202"/>
                  <a:gd name="T7" fmla="*/ 0 h 7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02"/>
                  <a:gd name="T13" fmla="*/ 0 h 76"/>
                  <a:gd name="T14" fmla="*/ 202 w 202"/>
                  <a:gd name="T15" fmla="*/ 76 h 7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02" h="76">
                    <a:moveTo>
                      <a:pt x="0" y="0"/>
                    </a:moveTo>
                    <a:lnTo>
                      <a:pt x="1" y="23"/>
                    </a:lnTo>
                    <a:lnTo>
                      <a:pt x="202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85" name="Freeform 106"/>
              <p:cNvSpPr>
                <a:spLocks/>
              </p:cNvSpPr>
              <p:nvPr/>
            </p:nvSpPr>
            <p:spPr bwMode="auto">
              <a:xfrm>
                <a:off x="2068" y="3161"/>
                <a:ext cx="5" cy="5"/>
              </a:xfrm>
              <a:custGeom>
                <a:avLst/>
                <a:gdLst>
                  <a:gd name="T0" fmla="*/ 0 w 12"/>
                  <a:gd name="T1" fmla="*/ 1 h 10"/>
                  <a:gd name="T2" fmla="*/ 0 w 12"/>
                  <a:gd name="T3" fmla="*/ 1 h 10"/>
                  <a:gd name="T4" fmla="*/ 0 w 12"/>
                  <a:gd name="T5" fmla="*/ 1 h 10"/>
                  <a:gd name="T6" fmla="*/ 0 w 12"/>
                  <a:gd name="T7" fmla="*/ 1 h 10"/>
                  <a:gd name="T8" fmla="*/ 0 w 12"/>
                  <a:gd name="T9" fmla="*/ 1 h 10"/>
                  <a:gd name="T10" fmla="*/ 0 w 12"/>
                  <a:gd name="T11" fmla="*/ 1 h 10"/>
                  <a:gd name="T12" fmla="*/ 0 w 12"/>
                  <a:gd name="T13" fmla="*/ 1 h 10"/>
                  <a:gd name="T14" fmla="*/ 0 w 12"/>
                  <a:gd name="T15" fmla="*/ 0 h 10"/>
                  <a:gd name="T16" fmla="*/ 0 w 12"/>
                  <a:gd name="T17" fmla="*/ 0 h 10"/>
                  <a:gd name="T18" fmla="*/ 0 w 12"/>
                  <a:gd name="T19" fmla="*/ 0 h 10"/>
                  <a:gd name="T20" fmla="*/ 0 w 12"/>
                  <a:gd name="T21" fmla="*/ 1 h 10"/>
                  <a:gd name="T22" fmla="*/ 0 w 12"/>
                  <a:gd name="T23" fmla="*/ 1 h 10"/>
                  <a:gd name="T24" fmla="*/ 0 w 12"/>
                  <a:gd name="T25" fmla="*/ 1 h 10"/>
                  <a:gd name="T26" fmla="*/ 0 w 12"/>
                  <a:gd name="T27" fmla="*/ 1 h 10"/>
                  <a:gd name="T28" fmla="*/ 0 w 12"/>
                  <a:gd name="T29" fmla="*/ 1 h 10"/>
                  <a:gd name="T30" fmla="*/ 0 w 12"/>
                  <a:gd name="T31" fmla="*/ 1 h 10"/>
                  <a:gd name="T32" fmla="*/ 0 w 12"/>
                  <a:gd name="T33" fmla="*/ 1 h 1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2"/>
                  <a:gd name="T52" fmla="*/ 0 h 10"/>
                  <a:gd name="T53" fmla="*/ 12 w 12"/>
                  <a:gd name="T54" fmla="*/ 10 h 1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2" h="10">
                    <a:moveTo>
                      <a:pt x="6" y="10"/>
                    </a:moveTo>
                    <a:lnTo>
                      <a:pt x="8" y="10"/>
                    </a:lnTo>
                    <a:lnTo>
                      <a:pt x="11" y="9"/>
                    </a:lnTo>
                    <a:lnTo>
                      <a:pt x="12" y="8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10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86" name="Freeform 107"/>
              <p:cNvSpPr>
                <a:spLocks/>
              </p:cNvSpPr>
              <p:nvPr/>
            </p:nvSpPr>
            <p:spPr bwMode="auto">
              <a:xfrm>
                <a:off x="2127" y="3185"/>
                <a:ext cx="25" cy="14"/>
              </a:xfrm>
              <a:custGeom>
                <a:avLst/>
                <a:gdLst>
                  <a:gd name="T0" fmla="*/ 0 w 50"/>
                  <a:gd name="T1" fmla="*/ 0 h 29"/>
                  <a:gd name="T2" fmla="*/ 0 w 50"/>
                  <a:gd name="T3" fmla="*/ 0 h 29"/>
                  <a:gd name="T4" fmla="*/ 1 w 50"/>
                  <a:gd name="T5" fmla="*/ 0 h 29"/>
                  <a:gd name="T6" fmla="*/ 1 w 50"/>
                  <a:gd name="T7" fmla="*/ 0 h 29"/>
                  <a:gd name="T8" fmla="*/ 0 w 50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"/>
                  <a:gd name="T16" fmla="*/ 0 h 29"/>
                  <a:gd name="T17" fmla="*/ 50 w 50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" h="29">
                    <a:moveTo>
                      <a:pt x="0" y="0"/>
                    </a:moveTo>
                    <a:lnTo>
                      <a:pt x="0" y="8"/>
                    </a:lnTo>
                    <a:lnTo>
                      <a:pt x="50" y="29"/>
                    </a:lnTo>
                    <a:lnTo>
                      <a:pt x="5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87" name="Freeform 108"/>
              <p:cNvSpPr>
                <a:spLocks/>
              </p:cNvSpPr>
              <p:nvPr/>
            </p:nvSpPr>
            <p:spPr bwMode="auto">
              <a:xfrm>
                <a:off x="2132" y="3143"/>
                <a:ext cx="10" cy="5"/>
              </a:xfrm>
              <a:custGeom>
                <a:avLst/>
                <a:gdLst>
                  <a:gd name="T0" fmla="*/ 0 w 21"/>
                  <a:gd name="T1" fmla="*/ 0 h 10"/>
                  <a:gd name="T2" fmla="*/ 0 w 21"/>
                  <a:gd name="T3" fmla="*/ 1 h 10"/>
                  <a:gd name="T4" fmla="*/ 0 w 21"/>
                  <a:gd name="T5" fmla="*/ 1 h 10"/>
                  <a:gd name="T6" fmla="*/ 0 w 21"/>
                  <a:gd name="T7" fmla="*/ 1 h 10"/>
                  <a:gd name="T8" fmla="*/ 0 w 21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0"/>
                  <a:gd name="T17" fmla="*/ 21 w 21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0">
                    <a:moveTo>
                      <a:pt x="0" y="0"/>
                    </a:moveTo>
                    <a:lnTo>
                      <a:pt x="0" y="5"/>
                    </a:lnTo>
                    <a:lnTo>
                      <a:pt x="21" y="10"/>
                    </a:lnTo>
                    <a:lnTo>
                      <a:pt x="21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6875" name="Group 109"/>
            <p:cNvGrpSpPr>
              <a:grpSpLocks/>
            </p:cNvGrpSpPr>
            <p:nvPr/>
          </p:nvGrpSpPr>
          <p:grpSpPr bwMode="auto">
            <a:xfrm>
              <a:off x="1888" y="1982"/>
              <a:ext cx="177" cy="175"/>
              <a:chOff x="2047" y="3057"/>
              <a:chExt cx="177" cy="175"/>
            </a:xfrm>
          </p:grpSpPr>
          <p:sp>
            <p:nvSpPr>
              <p:cNvPr id="29758" name="Freeform 110"/>
              <p:cNvSpPr>
                <a:spLocks/>
              </p:cNvSpPr>
              <p:nvPr/>
            </p:nvSpPr>
            <p:spPr bwMode="auto">
              <a:xfrm>
                <a:off x="2047" y="3119"/>
                <a:ext cx="177" cy="113"/>
              </a:xfrm>
              <a:custGeom>
                <a:avLst/>
                <a:gdLst>
                  <a:gd name="T0" fmla="*/ 1 w 353"/>
                  <a:gd name="T1" fmla="*/ 0 h 225"/>
                  <a:gd name="T2" fmla="*/ 0 w 353"/>
                  <a:gd name="T3" fmla="*/ 1 h 225"/>
                  <a:gd name="T4" fmla="*/ 1 w 353"/>
                  <a:gd name="T5" fmla="*/ 1 h 225"/>
                  <a:gd name="T6" fmla="*/ 1 w 353"/>
                  <a:gd name="T7" fmla="*/ 1 h 225"/>
                  <a:gd name="T8" fmla="*/ 1 w 353"/>
                  <a:gd name="T9" fmla="*/ 1 h 225"/>
                  <a:gd name="T10" fmla="*/ 1 w 353"/>
                  <a:gd name="T11" fmla="*/ 1 h 225"/>
                  <a:gd name="T12" fmla="*/ 1 w 353"/>
                  <a:gd name="T13" fmla="*/ 0 h 2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53"/>
                  <a:gd name="T22" fmla="*/ 0 h 225"/>
                  <a:gd name="T23" fmla="*/ 353 w 353"/>
                  <a:gd name="T24" fmla="*/ 225 h 2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53" h="225">
                    <a:moveTo>
                      <a:pt x="131" y="0"/>
                    </a:moveTo>
                    <a:lnTo>
                      <a:pt x="0" y="54"/>
                    </a:lnTo>
                    <a:lnTo>
                      <a:pt x="5" y="122"/>
                    </a:lnTo>
                    <a:lnTo>
                      <a:pt x="227" y="225"/>
                    </a:lnTo>
                    <a:lnTo>
                      <a:pt x="350" y="82"/>
                    </a:lnTo>
                    <a:lnTo>
                      <a:pt x="353" y="38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59" name="Freeform 111"/>
              <p:cNvSpPr>
                <a:spLocks/>
              </p:cNvSpPr>
              <p:nvPr/>
            </p:nvSpPr>
            <p:spPr bwMode="auto">
              <a:xfrm>
                <a:off x="2062" y="3057"/>
                <a:ext cx="159" cy="117"/>
              </a:xfrm>
              <a:custGeom>
                <a:avLst/>
                <a:gdLst>
                  <a:gd name="T0" fmla="*/ 1 w 317"/>
                  <a:gd name="T1" fmla="*/ 1 h 234"/>
                  <a:gd name="T2" fmla="*/ 1 w 317"/>
                  <a:gd name="T3" fmla="*/ 1 h 234"/>
                  <a:gd name="T4" fmla="*/ 1 w 317"/>
                  <a:gd name="T5" fmla="*/ 1 h 234"/>
                  <a:gd name="T6" fmla="*/ 1 w 317"/>
                  <a:gd name="T7" fmla="*/ 1 h 234"/>
                  <a:gd name="T8" fmla="*/ 1 w 317"/>
                  <a:gd name="T9" fmla="*/ 1 h 234"/>
                  <a:gd name="T10" fmla="*/ 1 w 317"/>
                  <a:gd name="T11" fmla="*/ 1 h 234"/>
                  <a:gd name="T12" fmla="*/ 1 w 317"/>
                  <a:gd name="T13" fmla="*/ 1 h 234"/>
                  <a:gd name="T14" fmla="*/ 0 w 317"/>
                  <a:gd name="T15" fmla="*/ 1 h 234"/>
                  <a:gd name="T16" fmla="*/ 1 w 317"/>
                  <a:gd name="T17" fmla="*/ 0 h 234"/>
                  <a:gd name="T18" fmla="*/ 1 w 317"/>
                  <a:gd name="T19" fmla="*/ 1 h 234"/>
                  <a:gd name="T20" fmla="*/ 1 w 317"/>
                  <a:gd name="T21" fmla="*/ 1 h 23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17"/>
                  <a:gd name="T34" fmla="*/ 0 h 234"/>
                  <a:gd name="T35" fmla="*/ 317 w 317"/>
                  <a:gd name="T36" fmla="*/ 234 h 23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17" h="234">
                    <a:moveTo>
                      <a:pt x="242" y="11"/>
                    </a:moveTo>
                    <a:lnTo>
                      <a:pt x="317" y="26"/>
                    </a:lnTo>
                    <a:lnTo>
                      <a:pt x="312" y="94"/>
                    </a:lnTo>
                    <a:lnTo>
                      <a:pt x="279" y="117"/>
                    </a:lnTo>
                    <a:lnTo>
                      <a:pt x="275" y="163"/>
                    </a:lnTo>
                    <a:lnTo>
                      <a:pt x="190" y="234"/>
                    </a:lnTo>
                    <a:lnTo>
                      <a:pt x="14" y="170"/>
                    </a:lnTo>
                    <a:lnTo>
                      <a:pt x="0" y="4"/>
                    </a:lnTo>
                    <a:lnTo>
                      <a:pt x="123" y="0"/>
                    </a:lnTo>
                    <a:lnTo>
                      <a:pt x="187" y="11"/>
                    </a:lnTo>
                    <a:lnTo>
                      <a:pt x="242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60" name="Freeform 112"/>
              <p:cNvSpPr>
                <a:spLocks/>
              </p:cNvSpPr>
              <p:nvPr/>
            </p:nvSpPr>
            <p:spPr bwMode="auto">
              <a:xfrm>
                <a:off x="2073" y="3067"/>
                <a:ext cx="83" cy="94"/>
              </a:xfrm>
              <a:custGeom>
                <a:avLst/>
                <a:gdLst>
                  <a:gd name="T0" fmla="*/ 0 w 167"/>
                  <a:gd name="T1" fmla="*/ 0 h 189"/>
                  <a:gd name="T2" fmla="*/ 0 w 167"/>
                  <a:gd name="T3" fmla="*/ 0 h 189"/>
                  <a:gd name="T4" fmla="*/ 0 w 167"/>
                  <a:gd name="T5" fmla="*/ 0 h 189"/>
                  <a:gd name="T6" fmla="*/ 0 w 167"/>
                  <a:gd name="T7" fmla="*/ 0 h 189"/>
                  <a:gd name="T8" fmla="*/ 0 w 167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"/>
                  <a:gd name="T16" fmla="*/ 0 h 189"/>
                  <a:gd name="T17" fmla="*/ 167 w 167"/>
                  <a:gd name="T18" fmla="*/ 189 h 1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" h="189">
                    <a:moveTo>
                      <a:pt x="0" y="0"/>
                    </a:moveTo>
                    <a:lnTo>
                      <a:pt x="9" y="139"/>
                    </a:lnTo>
                    <a:lnTo>
                      <a:pt x="163" y="189"/>
                    </a:lnTo>
                    <a:lnTo>
                      <a:pt x="167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61" name="Freeform 113"/>
              <p:cNvSpPr>
                <a:spLocks/>
              </p:cNvSpPr>
              <p:nvPr/>
            </p:nvSpPr>
            <p:spPr bwMode="auto">
              <a:xfrm>
                <a:off x="2164" y="3081"/>
                <a:ext cx="30" cy="73"/>
              </a:xfrm>
              <a:custGeom>
                <a:avLst/>
                <a:gdLst>
                  <a:gd name="T0" fmla="*/ 1 w 59"/>
                  <a:gd name="T1" fmla="*/ 0 h 147"/>
                  <a:gd name="T2" fmla="*/ 0 w 59"/>
                  <a:gd name="T3" fmla="*/ 0 h 147"/>
                  <a:gd name="T4" fmla="*/ 1 w 59"/>
                  <a:gd name="T5" fmla="*/ 0 h 147"/>
                  <a:gd name="T6" fmla="*/ 1 w 59"/>
                  <a:gd name="T7" fmla="*/ 0 h 147"/>
                  <a:gd name="T8" fmla="*/ 1 w 59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"/>
                  <a:gd name="T16" fmla="*/ 0 h 147"/>
                  <a:gd name="T17" fmla="*/ 59 w 59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" h="147">
                    <a:moveTo>
                      <a:pt x="1" y="11"/>
                    </a:moveTo>
                    <a:lnTo>
                      <a:pt x="0" y="147"/>
                    </a:lnTo>
                    <a:lnTo>
                      <a:pt x="52" y="102"/>
                    </a:lnTo>
                    <a:lnTo>
                      <a:pt x="59" y="0"/>
                    </a:lnTo>
                    <a:lnTo>
                      <a:pt x="1" y="11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62" name="Freeform 114"/>
              <p:cNvSpPr>
                <a:spLocks/>
              </p:cNvSpPr>
              <p:nvPr/>
            </p:nvSpPr>
            <p:spPr bwMode="auto">
              <a:xfrm>
                <a:off x="2085" y="3085"/>
                <a:ext cx="57" cy="56"/>
              </a:xfrm>
              <a:custGeom>
                <a:avLst/>
                <a:gdLst>
                  <a:gd name="T0" fmla="*/ 0 w 114"/>
                  <a:gd name="T1" fmla="*/ 0 h 113"/>
                  <a:gd name="T2" fmla="*/ 1 w 114"/>
                  <a:gd name="T3" fmla="*/ 0 h 113"/>
                  <a:gd name="T4" fmla="*/ 1 w 114"/>
                  <a:gd name="T5" fmla="*/ 0 h 113"/>
                  <a:gd name="T6" fmla="*/ 1 w 114"/>
                  <a:gd name="T7" fmla="*/ 0 h 113"/>
                  <a:gd name="T8" fmla="*/ 0 w 114"/>
                  <a:gd name="T9" fmla="*/ 0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113"/>
                  <a:gd name="T17" fmla="*/ 114 w 114"/>
                  <a:gd name="T18" fmla="*/ 113 h 1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113">
                    <a:moveTo>
                      <a:pt x="0" y="0"/>
                    </a:moveTo>
                    <a:lnTo>
                      <a:pt x="3" y="81"/>
                    </a:lnTo>
                    <a:lnTo>
                      <a:pt x="114" y="113"/>
                    </a:lnTo>
                    <a:lnTo>
                      <a:pt x="114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63" name="Freeform 115"/>
              <p:cNvSpPr>
                <a:spLocks/>
              </p:cNvSpPr>
              <p:nvPr/>
            </p:nvSpPr>
            <p:spPr bwMode="auto">
              <a:xfrm>
                <a:off x="2056" y="3152"/>
                <a:ext cx="102" cy="69"/>
              </a:xfrm>
              <a:custGeom>
                <a:avLst/>
                <a:gdLst>
                  <a:gd name="T0" fmla="*/ 0 w 203"/>
                  <a:gd name="T1" fmla="*/ 0 h 139"/>
                  <a:gd name="T2" fmla="*/ 1 w 203"/>
                  <a:gd name="T3" fmla="*/ 0 h 139"/>
                  <a:gd name="T4" fmla="*/ 1 w 203"/>
                  <a:gd name="T5" fmla="*/ 0 h 139"/>
                  <a:gd name="T6" fmla="*/ 1 w 203"/>
                  <a:gd name="T7" fmla="*/ 0 h 139"/>
                  <a:gd name="T8" fmla="*/ 0 w 203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3"/>
                  <a:gd name="T16" fmla="*/ 0 h 139"/>
                  <a:gd name="T17" fmla="*/ 203 w 203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3" h="139">
                    <a:moveTo>
                      <a:pt x="0" y="0"/>
                    </a:moveTo>
                    <a:lnTo>
                      <a:pt x="3" y="51"/>
                    </a:lnTo>
                    <a:lnTo>
                      <a:pt x="203" y="139"/>
                    </a:lnTo>
                    <a:lnTo>
                      <a:pt x="202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64" name="Freeform 116"/>
              <p:cNvSpPr>
                <a:spLocks/>
              </p:cNvSpPr>
              <p:nvPr/>
            </p:nvSpPr>
            <p:spPr bwMode="auto">
              <a:xfrm>
                <a:off x="2093" y="3064"/>
                <a:ext cx="88" cy="13"/>
              </a:xfrm>
              <a:custGeom>
                <a:avLst/>
                <a:gdLst>
                  <a:gd name="T0" fmla="*/ 0 w 175"/>
                  <a:gd name="T1" fmla="*/ 0 h 28"/>
                  <a:gd name="T2" fmla="*/ 1 w 175"/>
                  <a:gd name="T3" fmla="*/ 0 h 28"/>
                  <a:gd name="T4" fmla="*/ 1 w 175"/>
                  <a:gd name="T5" fmla="*/ 0 h 28"/>
                  <a:gd name="T6" fmla="*/ 1 w 175"/>
                  <a:gd name="T7" fmla="*/ 0 h 28"/>
                  <a:gd name="T8" fmla="*/ 0 w 175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28"/>
                  <a:gd name="T17" fmla="*/ 175 w 175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28">
                    <a:moveTo>
                      <a:pt x="0" y="0"/>
                    </a:moveTo>
                    <a:lnTo>
                      <a:pt x="126" y="28"/>
                    </a:lnTo>
                    <a:lnTo>
                      <a:pt x="175" y="21"/>
                    </a:lnTo>
                    <a:lnTo>
                      <a:pt x="6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65" name="Freeform 117"/>
              <p:cNvSpPr>
                <a:spLocks/>
              </p:cNvSpPr>
              <p:nvPr/>
            </p:nvSpPr>
            <p:spPr bwMode="auto">
              <a:xfrm>
                <a:off x="2166" y="3148"/>
                <a:ext cx="50" cy="65"/>
              </a:xfrm>
              <a:custGeom>
                <a:avLst/>
                <a:gdLst>
                  <a:gd name="T0" fmla="*/ 0 w 100"/>
                  <a:gd name="T1" fmla="*/ 1 h 130"/>
                  <a:gd name="T2" fmla="*/ 0 w 100"/>
                  <a:gd name="T3" fmla="*/ 1 h 130"/>
                  <a:gd name="T4" fmla="*/ 1 w 100"/>
                  <a:gd name="T5" fmla="*/ 1 h 130"/>
                  <a:gd name="T6" fmla="*/ 1 w 100"/>
                  <a:gd name="T7" fmla="*/ 0 h 130"/>
                  <a:gd name="T8" fmla="*/ 0 w 100"/>
                  <a:gd name="T9" fmla="*/ 1 h 1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"/>
                  <a:gd name="T16" fmla="*/ 0 h 130"/>
                  <a:gd name="T17" fmla="*/ 100 w 100"/>
                  <a:gd name="T18" fmla="*/ 130 h 1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" h="130">
                    <a:moveTo>
                      <a:pt x="0" y="73"/>
                    </a:moveTo>
                    <a:lnTo>
                      <a:pt x="0" y="130"/>
                    </a:lnTo>
                    <a:lnTo>
                      <a:pt x="96" y="24"/>
                    </a:lnTo>
                    <a:lnTo>
                      <a:pt x="100" y="0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66" name="Freeform 118"/>
              <p:cNvSpPr>
                <a:spLocks/>
              </p:cNvSpPr>
              <p:nvPr/>
            </p:nvSpPr>
            <p:spPr bwMode="auto">
              <a:xfrm>
                <a:off x="2064" y="3146"/>
                <a:ext cx="95" cy="34"/>
              </a:xfrm>
              <a:custGeom>
                <a:avLst/>
                <a:gdLst>
                  <a:gd name="T0" fmla="*/ 1 w 189"/>
                  <a:gd name="T1" fmla="*/ 0 h 68"/>
                  <a:gd name="T2" fmla="*/ 0 w 189"/>
                  <a:gd name="T3" fmla="*/ 1 h 68"/>
                  <a:gd name="T4" fmla="*/ 1 w 189"/>
                  <a:gd name="T5" fmla="*/ 1 h 68"/>
                  <a:gd name="T6" fmla="*/ 1 w 189"/>
                  <a:gd name="T7" fmla="*/ 1 h 68"/>
                  <a:gd name="T8" fmla="*/ 1 w 189"/>
                  <a:gd name="T9" fmla="*/ 0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9"/>
                  <a:gd name="T16" fmla="*/ 0 h 68"/>
                  <a:gd name="T17" fmla="*/ 189 w 189"/>
                  <a:gd name="T18" fmla="*/ 68 h 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9" h="68">
                    <a:moveTo>
                      <a:pt x="12" y="0"/>
                    </a:moveTo>
                    <a:lnTo>
                      <a:pt x="0" y="3"/>
                    </a:lnTo>
                    <a:lnTo>
                      <a:pt x="189" y="68"/>
                    </a:lnTo>
                    <a:lnTo>
                      <a:pt x="188" y="5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67" name="Freeform 119"/>
              <p:cNvSpPr>
                <a:spLocks/>
              </p:cNvSpPr>
              <p:nvPr/>
            </p:nvSpPr>
            <p:spPr bwMode="auto">
              <a:xfrm>
                <a:off x="2090" y="3091"/>
                <a:ext cx="41" cy="39"/>
              </a:xfrm>
              <a:custGeom>
                <a:avLst/>
                <a:gdLst>
                  <a:gd name="T0" fmla="*/ 1 w 82"/>
                  <a:gd name="T1" fmla="*/ 0 h 78"/>
                  <a:gd name="T2" fmla="*/ 1 w 82"/>
                  <a:gd name="T3" fmla="*/ 1 h 78"/>
                  <a:gd name="T4" fmla="*/ 1 w 82"/>
                  <a:gd name="T5" fmla="*/ 1 h 78"/>
                  <a:gd name="T6" fmla="*/ 0 w 82"/>
                  <a:gd name="T7" fmla="*/ 1 h 78"/>
                  <a:gd name="T8" fmla="*/ 1 w 82"/>
                  <a:gd name="T9" fmla="*/ 0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"/>
                  <a:gd name="T16" fmla="*/ 0 h 78"/>
                  <a:gd name="T17" fmla="*/ 82 w 82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" h="78">
                    <a:moveTo>
                      <a:pt x="37" y="0"/>
                    </a:moveTo>
                    <a:lnTo>
                      <a:pt x="82" y="12"/>
                    </a:lnTo>
                    <a:lnTo>
                      <a:pt x="22" y="78"/>
                    </a:lnTo>
                    <a:lnTo>
                      <a:pt x="0" y="7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7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68" name="Freeform 120"/>
              <p:cNvSpPr>
                <a:spLocks/>
              </p:cNvSpPr>
              <p:nvPr/>
            </p:nvSpPr>
            <p:spPr bwMode="auto">
              <a:xfrm>
                <a:off x="2085" y="3085"/>
                <a:ext cx="57" cy="56"/>
              </a:xfrm>
              <a:custGeom>
                <a:avLst/>
                <a:gdLst>
                  <a:gd name="T0" fmla="*/ 0 w 114"/>
                  <a:gd name="T1" fmla="*/ 0 h 113"/>
                  <a:gd name="T2" fmla="*/ 1 w 114"/>
                  <a:gd name="T3" fmla="*/ 0 h 113"/>
                  <a:gd name="T4" fmla="*/ 1 w 114"/>
                  <a:gd name="T5" fmla="*/ 0 h 113"/>
                  <a:gd name="T6" fmla="*/ 1 w 114"/>
                  <a:gd name="T7" fmla="*/ 0 h 113"/>
                  <a:gd name="T8" fmla="*/ 0 w 114"/>
                  <a:gd name="T9" fmla="*/ 0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113"/>
                  <a:gd name="T17" fmla="*/ 114 w 114"/>
                  <a:gd name="T18" fmla="*/ 113 h 1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113">
                    <a:moveTo>
                      <a:pt x="0" y="0"/>
                    </a:moveTo>
                    <a:lnTo>
                      <a:pt x="114" y="24"/>
                    </a:lnTo>
                    <a:lnTo>
                      <a:pt x="114" y="113"/>
                    </a:lnTo>
                    <a:lnTo>
                      <a:pt x="105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69" name="Freeform 121"/>
              <p:cNvSpPr>
                <a:spLocks/>
              </p:cNvSpPr>
              <p:nvPr/>
            </p:nvSpPr>
            <p:spPr bwMode="auto">
              <a:xfrm>
                <a:off x="2056" y="3152"/>
                <a:ext cx="101" cy="38"/>
              </a:xfrm>
              <a:custGeom>
                <a:avLst/>
                <a:gdLst>
                  <a:gd name="T0" fmla="*/ 0 w 202"/>
                  <a:gd name="T1" fmla="*/ 0 h 76"/>
                  <a:gd name="T2" fmla="*/ 1 w 202"/>
                  <a:gd name="T3" fmla="*/ 1 h 76"/>
                  <a:gd name="T4" fmla="*/ 1 w 202"/>
                  <a:gd name="T5" fmla="*/ 1 h 76"/>
                  <a:gd name="T6" fmla="*/ 0 w 202"/>
                  <a:gd name="T7" fmla="*/ 0 h 7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02"/>
                  <a:gd name="T13" fmla="*/ 0 h 76"/>
                  <a:gd name="T14" fmla="*/ 202 w 202"/>
                  <a:gd name="T15" fmla="*/ 76 h 7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02" h="76">
                    <a:moveTo>
                      <a:pt x="0" y="0"/>
                    </a:moveTo>
                    <a:lnTo>
                      <a:pt x="1" y="23"/>
                    </a:lnTo>
                    <a:lnTo>
                      <a:pt x="202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70" name="Freeform 122"/>
              <p:cNvSpPr>
                <a:spLocks/>
              </p:cNvSpPr>
              <p:nvPr/>
            </p:nvSpPr>
            <p:spPr bwMode="auto">
              <a:xfrm>
                <a:off x="2068" y="3161"/>
                <a:ext cx="5" cy="5"/>
              </a:xfrm>
              <a:custGeom>
                <a:avLst/>
                <a:gdLst>
                  <a:gd name="T0" fmla="*/ 0 w 12"/>
                  <a:gd name="T1" fmla="*/ 1 h 10"/>
                  <a:gd name="T2" fmla="*/ 0 w 12"/>
                  <a:gd name="T3" fmla="*/ 1 h 10"/>
                  <a:gd name="T4" fmla="*/ 0 w 12"/>
                  <a:gd name="T5" fmla="*/ 1 h 10"/>
                  <a:gd name="T6" fmla="*/ 0 w 12"/>
                  <a:gd name="T7" fmla="*/ 1 h 10"/>
                  <a:gd name="T8" fmla="*/ 0 w 12"/>
                  <a:gd name="T9" fmla="*/ 1 h 10"/>
                  <a:gd name="T10" fmla="*/ 0 w 12"/>
                  <a:gd name="T11" fmla="*/ 1 h 10"/>
                  <a:gd name="T12" fmla="*/ 0 w 12"/>
                  <a:gd name="T13" fmla="*/ 1 h 10"/>
                  <a:gd name="T14" fmla="*/ 0 w 12"/>
                  <a:gd name="T15" fmla="*/ 0 h 10"/>
                  <a:gd name="T16" fmla="*/ 0 w 12"/>
                  <a:gd name="T17" fmla="*/ 0 h 10"/>
                  <a:gd name="T18" fmla="*/ 0 w 12"/>
                  <a:gd name="T19" fmla="*/ 0 h 10"/>
                  <a:gd name="T20" fmla="*/ 0 w 12"/>
                  <a:gd name="T21" fmla="*/ 1 h 10"/>
                  <a:gd name="T22" fmla="*/ 0 w 12"/>
                  <a:gd name="T23" fmla="*/ 1 h 10"/>
                  <a:gd name="T24" fmla="*/ 0 w 12"/>
                  <a:gd name="T25" fmla="*/ 1 h 10"/>
                  <a:gd name="T26" fmla="*/ 0 w 12"/>
                  <a:gd name="T27" fmla="*/ 1 h 10"/>
                  <a:gd name="T28" fmla="*/ 0 w 12"/>
                  <a:gd name="T29" fmla="*/ 1 h 10"/>
                  <a:gd name="T30" fmla="*/ 0 w 12"/>
                  <a:gd name="T31" fmla="*/ 1 h 10"/>
                  <a:gd name="T32" fmla="*/ 0 w 12"/>
                  <a:gd name="T33" fmla="*/ 1 h 1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2"/>
                  <a:gd name="T52" fmla="*/ 0 h 10"/>
                  <a:gd name="T53" fmla="*/ 12 w 12"/>
                  <a:gd name="T54" fmla="*/ 10 h 1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2" h="10">
                    <a:moveTo>
                      <a:pt x="6" y="10"/>
                    </a:moveTo>
                    <a:lnTo>
                      <a:pt x="8" y="10"/>
                    </a:lnTo>
                    <a:lnTo>
                      <a:pt x="11" y="9"/>
                    </a:lnTo>
                    <a:lnTo>
                      <a:pt x="12" y="8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10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71" name="Freeform 123"/>
              <p:cNvSpPr>
                <a:spLocks/>
              </p:cNvSpPr>
              <p:nvPr/>
            </p:nvSpPr>
            <p:spPr bwMode="auto">
              <a:xfrm>
                <a:off x="2127" y="3185"/>
                <a:ext cx="25" cy="14"/>
              </a:xfrm>
              <a:custGeom>
                <a:avLst/>
                <a:gdLst>
                  <a:gd name="T0" fmla="*/ 0 w 50"/>
                  <a:gd name="T1" fmla="*/ 0 h 29"/>
                  <a:gd name="T2" fmla="*/ 0 w 50"/>
                  <a:gd name="T3" fmla="*/ 0 h 29"/>
                  <a:gd name="T4" fmla="*/ 1 w 50"/>
                  <a:gd name="T5" fmla="*/ 0 h 29"/>
                  <a:gd name="T6" fmla="*/ 1 w 50"/>
                  <a:gd name="T7" fmla="*/ 0 h 29"/>
                  <a:gd name="T8" fmla="*/ 0 w 50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"/>
                  <a:gd name="T16" fmla="*/ 0 h 29"/>
                  <a:gd name="T17" fmla="*/ 50 w 50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" h="29">
                    <a:moveTo>
                      <a:pt x="0" y="0"/>
                    </a:moveTo>
                    <a:lnTo>
                      <a:pt x="0" y="8"/>
                    </a:lnTo>
                    <a:lnTo>
                      <a:pt x="50" y="29"/>
                    </a:lnTo>
                    <a:lnTo>
                      <a:pt x="5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72" name="Freeform 124"/>
              <p:cNvSpPr>
                <a:spLocks/>
              </p:cNvSpPr>
              <p:nvPr/>
            </p:nvSpPr>
            <p:spPr bwMode="auto">
              <a:xfrm>
                <a:off x="2132" y="3143"/>
                <a:ext cx="10" cy="5"/>
              </a:xfrm>
              <a:custGeom>
                <a:avLst/>
                <a:gdLst>
                  <a:gd name="T0" fmla="*/ 0 w 21"/>
                  <a:gd name="T1" fmla="*/ 0 h 10"/>
                  <a:gd name="T2" fmla="*/ 0 w 21"/>
                  <a:gd name="T3" fmla="*/ 1 h 10"/>
                  <a:gd name="T4" fmla="*/ 0 w 21"/>
                  <a:gd name="T5" fmla="*/ 1 h 10"/>
                  <a:gd name="T6" fmla="*/ 0 w 21"/>
                  <a:gd name="T7" fmla="*/ 1 h 10"/>
                  <a:gd name="T8" fmla="*/ 0 w 21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0"/>
                  <a:gd name="T17" fmla="*/ 21 w 21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0">
                    <a:moveTo>
                      <a:pt x="0" y="0"/>
                    </a:moveTo>
                    <a:lnTo>
                      <a:pt x="0" y="5"/>
                    </a:lnTo>
                    <a:lnTo>
                      <a:pt x="21" y="10"/>
                    </a:lnTo>
                    <a:lnTo>
                      <a:pt x="21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6876" name="Group 125"/>
            <p:cNvGrpSpPr>
              <a:grpSpLocks/>
            </p:cNvGrpSpPr>
            <p:nvPr/>
          </p:nvGrpSpPr>
          <p:grpSpPr bwMode="auto">
            <a:xfrm>
              <a:off x="1424" y="1689"/>
              <a:ext cx="177" cy="175"/>
              <a:chOff x="2047" y="3057"/>
              <a:chExt cx="177" cy="175"/>
            </a:xfrm>
          </p:grpSpPr>
          <p:sp>
            <p:nvSpPr>
              <p:cNvPr id="29743" name="Freeform 126"/>
              <p:cNvSpPr>
                <a:spLocks/>
              </p:cNvSpPr>
              <p:nvPr/>
            </p:nvSpPr>
            <p:spPr bwMode="auto">
              <a:xfrm>
                <a:off x="2047" y="3119"/>
                <a:ext cx="177" cy="113"/>
              </a:xfrm>
              <a:custGeom>
                <a:avLst/>
                <a:gdLst>
                  <a:gd name="T0" fmla="*/ 1 w 353"/>
                  <a:gd name="T1" fmla="*/ 0 h 225"/>
                  <a:gd name="T2" fmla="*/ 0 w 353"/>
                  <a:gd name="T3" fmla="*/ 1 h 225"/>
                  <a:gd name="T4" fmla="*/ 1 w 353"/>
                  <a:gd name="T5" fmla="*/ 1 h 225"/>
                  <a:gd name="T6" fmla="*/ 1 w 353"/>
                  <a:gd name="T7" fmla="*/ 1 h 225"/>
                  <a:gd name="T8" fmla="*/ 1 w 353"/>
                  <a:gd name="T9" fmla="*/ 1 h 225"/>
                  <a:gd name="T10" fmla="*/ 1 w 353"/>
                  <a:gd name="T11" fmla="*/ 1 h 225"/>
                  <a:gd name="T12" fmla="*/ 1 w 353"/>
                  <a:gd name="T13" fmla="*/ 0 h 2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53"/>
                  <a:gd name="T22" fmla="*/ 0 h 225"/>
                  <a:gd name="T23" fmla="*/ 353 w 353"/>
                  <a:gd name="T24" fmla="*/ 225 h 2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53" h="225">
                    <a:moveTo>
                      <a:pt x="131" y="0"/>
                    </a:moveTo>
                    <a:lnTo>
                      <a:pt x="0" y="54"/>
                    </a:lnTo>
                    <a:lnTo>
                      <a:pt x="5" y="122"/>
                    </a:lnTo>
                    <a:lnTo>
                      <a:pt x="227" y="225"/>
                    </a:lnTo>
                    <a:lnTo>
                      <a:pt x="350" y="82"/>
                    </a:lnTo>
                    <a:lnTo>
                      <a:pt x="353" y="38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44" name="Freeform 127"/>
              <p:cNvSpPr>
                <a:spLocks/>
              </p:cNvSpPr>
              <p:nvPr/>
            </p:nvSpPr>
            <p:spPr bwMode="auto">
              <a:xfrm>
                <a:off x="2062" y="3057"/>
                <a:ext cx="159" cy="117"/>
              </a:xfrm>
              <a:custGeom>
                <a:avLst/>
                <a:gdLst>
                  <a:gd name="T0" fmla="*/ 1 w 317"/>
                  <a:gd name="T1" fmla="*/ 1 h 234"/>
                  <a:gd name="T2" fmla="*/ 1 w 317"/>
                  <a:gd name="T3" fmla="*/ 1 h 234"/>
                  <a:gd name="T4" fmla="*/ 1 w 317"/>
                  <a:gd name="T5" fmla="*/ 1 h 234"/>
                  <a:gd name="T6" fmla="*/ 1 w 317"/>
                  <a:gd name="T7" fmla="*/ 1 h 234"/>
                  <a:gd name="T8" fmla="*/ 1 w 317"/>
                  <a:gd name="T9" fmla="*/ 1 h 234"/>
                  <a:gd name="T10" fmla="*/ 1 w 317"/>
                  <a:gd name="T11" fmla="*/ 1 h 234"/>
                  <a:gd name="T12" fmla="*/ 1 w 317"/>
                  <a:gd name="T13" fmla="*/ 1 h 234"/>
                  <a:gd name="T14" fmla="*/ 0 w 317"/>
                  <a:gd name="T15" fmla="*/ 1 h 234"/>
                  <a:gd name="T16" fmla="*/ 1 w 317"/>
                  <a:gd name="T17" fmla="*/ 0 h 234"/>
                  <a:gd name="T18" fmla="*/ 1 w 317"/>
                  <a:gd name="T19" fmla="*/ 1 h 234"/>
                  <a:gd name="T20" fmla="*/ 1 w 317"/>
                  <a:gd name="T21" fmla="*/ 1 h 23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17"/>
                  <a:gd name="T34" fmla="*/ 0 h 234"/>
                  <a:gd name="T35" fmla="*/ 317 w 317"/>
                  <a:gd name="T36" fmla="*/ 234 h 23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17" h="234">
                    <a:moveTo>
                      <a:pt x="242" y="11"/>
                    </a:moveTo>
                    <a:lnTo>
                      <a:pt x="317" y="26"/>
                    </a:lnTo>
                    <a:lnTo>
                      <a:pt x="312" y="94"/>
                    </a:lnTo>
                    <a:lnTo>
                      <a:pt x="279" y="117"/>
                    </a:lnTo>
                    <a:lnTo>
                      <a:pt x="275" y="163"/>
                    </a:lnTo>
                    <a:lnTo>
                      <a:pt x="190" y="234"/>
                    </a:lnTo>
                    <a:lnTo>
                      <a:pt x="14" y="170"/>
                    </a:lnTo>
                    <a:lnTo>
                      <a:pt x="0" y="4"/>
                    </a:lnTo>
                    <a:lnTo>
                      <a:pt x="123" y="0"/>
                    </a:lnTo>
                    <a:lnTo>
                      <a:pt x="187" y="11"/>
                    </a:lnTo>
                    <a:lnTo>
                      <a:pt x="242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45" name="Freeform 128"/>
              <p:cNvSpPr>
                <a:spLocks/>
              </p:cNvSpPr>
              <p:nvPr/>
            </p:nvSpPr>
            <p:spPr bwMode="auto">
              <a:xfrm>
                <a:off x="2073" y="3067"/>
                <a:ext cx="83" cy="94"/>
              </a:xfrm>
              <a:custGeom>
                <a:avLst/>
                <a:gdLst>
                  <a:gd name="T0" fmla="*/ 0 w 167"/>
                  <a:gd name="T1" fmla="*/ 0 h 189"/>
                  <a:gd name="T2" fmla="*/ 0 w 167"/>
                  <a:gd name="T3" fmla="*/ 0 h 189"/>
                  <a:gd name="T4" fmla="*/ 0 w 167"/>
                  <a:gd name="T5" fmla="*/ 0 h 189"/>
                  <a:gd name="T6" fmla="*/ 0 w 167"/>
                  <a:gd name="T7" fmla="*/ 0 h 189"/>
                  <a:gd name="T8" fmla="*/ 0 w 167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"/>
                  <a:gd name="T16" fmla="*/ 0 h 189"/>
                  <a:gd name="T17" fmla="*/ 167 w 167"/>
                  <a:gd name="T18" fmla="*/ 189 h 1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" h="189">
                    <a:moveTo>
                      <a:pt x="0" y="0"/>
                    </a:moveTo>
                    <a:lnTo>
                      <a:pt x="9" y="139"/>
                    </a:lnTo>
                    <a:lnTo>
                      <a:pt x="163" y="189"/>
                    </a:lnTo>
                    <a:lnTo>
                      <a:pt x="167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46" name="Freeform 129"/>
              <p:cNvSpPr>
                <a:spLocks/>
              </p:cNvSpPr>
              <p:nvPr/>
            </p:nvSpPr>
            <p:spPr bwMode="auto">
              <a:xfrm>
                <a:off x="2164" y="3081"/>
                <a:ext cx="30" cy="73"/>
              </a:xfrm>
              <a:custGeom>
                <a:avLst/>
                <a:gdLst>
                  <a:gd name="T0" fmla="*/ 1 w 59"/>
                  <a:gd name="T1" fmla="*/ 0 h 147"/>
                  <a:gd name="T2" fmla="*/ 0 w 59"/>
                  <a:gd name="T3" fmla="*/ 0 h 147"/>
                  <a:gd name="T4" fmla="*/ 1 w 59"/>
                  <a:gd name="T5" fmla="*/ 0 h 147"/>
                  <a:gd name="T6" fmla="*/ 1 w 59"/>
                  <a:gd name="T7" fmla="*/ 0 h 147"/>
                  <a:gd name="T8" fmla="*/ 1 w 59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"/>
                  <a:gd name="T16" fmla="*/ 0 h 147"/>
                  <a:gd name="T17" fmla="*/ 59 w 59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" h="147">
                    <a:moveTo>
                      <a:pt x="1" y="11"/>
                    </a:moveTo>
                    <a:lnTo>
                      <a:pt x="0" y="147"/>
                    </a:lnTo>
                    <a:lnTo>
                      <a:pt x="52" y="102"/>
                    </a:lnTo>
                    <a:lnTo>
                      <a:pt x="59" y="0"/>
                    </a:lnTo>
                    <a:lnTo>
                      <a:pt x="1" y="11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47" name="Freeform 130"/>
              <p:cNvSpPr>
                <a:spLocks/>
              </p:cNvSpPr>
              <p:nvPr/>
            </p:nvSpPr>
            <p:spPr bwMode="auto">
              <a:xfrm>
                <a:off x="2085" y="3085"/>
                <a:ext cx="57" cy="56"/>
              </a:xfrm>
              <a:custGeom>
                <a:avLst/>
                <a:gdLst>
                  <a:gd name="T0" fmla="*/ 0 w 114"/>
                  <a:gd name="T1" fmla="*/ 0 h 113"/>
                  <a:gd name="T2" fmla="*/ 1 w 114"/>
                  <a:gd name="T3" fmla="*/ 0 h 113"/>
                  <a:gd name="T4" fmla="*/ 1 w 114"/>
                  <a:gd name="T5" fmla="*/ 0 h 113"/>
                  <a:gd name="T6" fmla="*/ 1 w 114"/>
                  <a:gd name="T7" fmla="*/ 0 h 113"/>
                  <a:gd name="T8" fmla="*/ 0 w 114"/>
                  <a:gd name="T9" fmla="*/ 0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113"/>
                  <a:gd name="T17" fmla="*/ 114 w 114"/>
                  <a:gd name="T18" fmla="*/ 113 h 1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113">
                    <a:moveTo>
                      <a:pt x="0" y="0"/>
                    </a:moveTo>
                    <a:lnTo>
                      <a:pt x="3" y="81"/>
                    </a:lnTo>
                    <a:lnTo>
                      <a:pt x="114" y="113"/>
                    </a:lnTo>
                    <a:lnTo>
                      <a:pt x="114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48" name="Freeform 131"/>
              <p:cNvSpPr>
                <a:spLocks/>
              </p:cNvSpPr>
              <p:nvPr/>
            </p:nvSpPr>
            <p:spPr bwMode="auto">
              <a:xfrm>
                <a:off x="2056" y="3152"/>
                <a:ext cx="102" cy="69"/>
              </a:xfrm>
              <a:custGeom>
                <a:avLst/>
                <a:gdLst>
                  <a:gd name="T0" fmla="*/ 0 w 203"/>
                  <a:gd name="T1" fmla="*/ 0 h 139"/>
                  <a:gd name="T2" fmla="*/ 1 w 203"/>
                  <a:gd name="T3" fmla="*/ 0 h 139"/>
                  <a:gd name="T4" fmla="*/ 1 w 203"/>
                  <a:gd name="T5" fmla="*/ 0 h 139"/>
                  <a:gd name="T6" fmla="*/ 1 w 203"/>
                  <a:gd name="T7" fmla="*/ 0 h 139"/>
                  <a:gd name="T8" fmla="*/ 0 w 203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3"/>
                  <a:gd name="T16" fmla="*/ 0 h 139"/>
                  <a:gd name="T17" fmla="*/ 203 w 203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3" h="139">
                    <a:moveTo>
                      <a:pt x="0" y="0"/>
                    </a:moveTo>
                    <a:lnTo>
                      <a:pt x="3" y="51"/>
                    </a:lnTo>
                    <a:lnTo>
                      <a:pt x="203" y="139"/>
                    </a:lnTo>
                    <a:lnTo>
                      <a:pt x="202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49" name="Freeform 132"/>
              <p:cNvSpPr>
                <a:spLocks/>
              </p:cNvSpPr>
              <p:nvPr/>
            </p:nvSpPr>
            <p:spPr bwMode="auto">
              <a:xfrm>
                <a:off x="2093" y="3064"/>
                <a:ext cx="88" cy="13"/>
              </a:xfrm>
              <a:custGeom>
                <a:avLst/>
                <a:gdLst>
                  <a:gd name="T0" fmla="*/ 0 w 175"/>
                  <a:gd name="T1" fmla="*/ 0 h 28"/>
                  <a:gd name="T2" fmla="*/ 1 w 175"/>
                  <a:gd name="T3" fmla="*/ 0 h 28"/>
                  <a:gd name="T4" fmla="*/ 1 w 175"/>
                  <a:gd name="T5" fmla="*/ 0 h 28"/>
                  <a:gd name="T6" fmla="*/ 1 w 175"/>
                  <a:gd name="T7" fmla="*/ 0 h 28"/>
                  <a:gd name="T8" fmla="*/ 0 w 175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28"/>
                  <a:gd name="T17" fmla="*/ 175 w 175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28">
                    <a:moveTo>
                      <a:pt x="0" y="0"/>
                    </a:moveTo>
                    <a:lnTo>
                      <a:pt x="126" y="28"/>
                    </a:lnTo>
                    <a:lnTo>
                      <a:pt x="175" y="21"/>
                    </a:lnTo>
                    <a:lnTo>
                      <a:pt x="6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50" name="Freeform 133"/>
              <p:cNvSpPr>
                <a:spLocks/>
              </p:cNvSpPr>
              <p:nvPr/>
            </p:nvSpPr>
            <p:spPr bwMode="auto">
              <a:xfrm>
                <a:off x="2166" y="3148"/>
                <a:ext cx="50" cy="65"/>
              </a:xfrm>
              <a:custGeom>
                <a:avLst/>
                <a:gdLst>
                  <a:gd name="T0" fmla="*/ 0 w 100"/>
                  <a:gd name="T1" fmla="*/ 1 h 130"/>
                  <a:gd name="T2" fmla="*/ 0 w 100"/>
                  <a:gd name="T3" fmla="*/ 1 h 130"/>
                  <a:gd name="T4" fmla="*/ 1 w 100"/>
                  <a:gd name="T5" fmla="*/ 1 h 130"/>
                  <a:gd name="T6" fmla="*/ 1 w 100"/>
                  <a:gd name="T7" fmla="*/ 0 h 130"/>
                  <a:gd name="T8" fmla="*/ 0 w 100"/>
                  <a:gd name="T9" fmla="*/ 1 h 1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"/>
                  <a:gd name="T16" fmla="*/ 0 h 130"/>
                  <a:gd name="T17" fmla="*/ 100 w 100"/>
                  <a:gd name="T18" fmla="*/ 130 h 1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" h="130">
                    <a:moveTo>
                      <a:pt x="0" y="73"/>
                    </a:moveTo>
                    <a:lnTo>
                      <a:pt x="0" y="130"/>
                    </a:lnTo>
                    <a:lnTo>
                      <a:pt x="96" y="24"/>
                    </a:lnTo>
                    <a:lnTo>
                      <a:pt x="100" y="0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51" name="Freeform 134"/>
              <p:cNvSpPr>
                <a:spLocks/>
              </p:cNvSpPr>
              <p:nvPr/>
            </p:nvSpPr>
            <p:spPr bwMode="auto">
              <a:xfrm>
                <a:off x="2064" y="3146"/>
                <a:ext cx="95" cy="34"/>
              </a:xfrm>
              <a:custGeom>
                <a:avLst/>
                <a:gdLst>
                  <a:gd name="T0" fmla="*/ 1 w 189"/>
                  <a:gd name="T1" fmla="*/ 0 h 68"/>
                  <a:gd name="T2" fmla="*/ 0 w 189"/>
                  <a:gd name="T3" fmla="*/ 1 h 68"/>
                  <a:gd name="T4" fmla="*/ 1 w 189"/>
                  <a:gd name="T5" fmla="*/ 1 h 68"/>
                  <a:gd name="T6" fmla="*/ 1 w 189"/>
                  <a:gd name="T7" fmla="*/ 1 h 68"/>
                  <a:gd name="T8" fmla="*/ 1 w 189"/>
                  <a:gd name="T9" fmla="*/ 0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9"/>
                  <a:gd name="T16" fmla="*/ 0 h 68"/>
                  <a:gd name="T17" fmla="*/ 189 w 189"/>
                  <a:gd name="T18" fmla="*/ 68 h 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9" h="68">
                    <a:moveTo>
                      <a:pt x="12" y="0"/>
                    </a:moveTo>
                    <a:lnTo>
                      <a:pt x="0" y="3"/>
                    </a:lnTo>
                    <a:lnTo>
                      <a:pt x="189" y="68"/>
                    </a:lnTo>
                    <a:lnTo>
                      <a:pt x="188" y="5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52" name="Freeform 135"/>
              <p:cNvSpPr>
                <a:spLocks/>
              </p:cNvSpPr>
              <p:nvPr/>
            </p:nvSpPr>
            <p:spPr bwMode="auto">
              <a:xfrm>
                <a:off x="2090" y="3091"/>
                <a:ext cx="41" cy="39"/>
              </a:xfrm>
              <a:custGeom>
                <a:avLst/>
                <a:gdLst>
                  <a:gd name="T0" fmla="*/ 1 w 82"/>
                  <a:gd name="T1" fmla="*/ 0 h 78"/>
                  <a:gd name="T2" fmla="*/ 1 w 82"/>
                  <a:gd name="T3" fmla="*/ 1 h 78"/>
                  <a:gd name="T4" fmla="*/ 1 w 82"/>
                  <a:gd name="T5" fmla="*/ 1 h 78"/>
                  <a:gd name="T6" fmla="*/ 0 w 82"/>
                  <a:gd name="T7" fmla="*/ 1 h 78"/>
                  <a:gd name="T8" fmla="*/ 1 w 82"/>
                  <a:gd name="T9" fmla="*/ 0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"/>
                  <a:gd name="T16" fmla="*/ 0 h 78"/>
                  <a:gd name="T17" fmla="*/ 82 w 82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" h="78">
                    <a:moveTo>
                      <a:pt x="37" y="0"/>
                    </a:moveTo>
                    <a:lnTo>
                      <a:pt x="82" y="12"/>
                    </a:lnTo>
                    <a:lnTo>
                      <a:pt x="22" y="78"/>
                    </a:lnTo>
                    <a:lnTo>
                      <a:pt x="0" y="7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7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53" name="Freeform 136"/>
              <p:cNvSpPr>
                <a:spLocks/>
              </p:cNvSpPr>
              <p:nvPr/>
            </p:nvSpPr>
            <p:spPr bwMode="auto">
              <a:xfrm>
                <a:off x="2085" y="3085"/>
                <a:ext cx="57" cy="56"/>
              </a:xfrm>
              <a:custGeom>
                <a:avLst/>
                <a:gdLst>
                  <a:gd name="T0" fmla="*/ 0 w 114"/>
                  <a:gd name="T1" fmla="*/ 0 h 113"/>
                  <a:gd name="T2" fmla="*/ 1 w 114"/>
                  <a:gd name="T3" fmla="*/ 0 h 113"/>
                  <a:gd name="T4" fmla="*/ 1 w 114"/>
                  <a:gd name="T5" fmla="*/ 0 h 113"/>
                  <a:gd name="T6" fmla="*/ 1 w 114"/>
                  <a:gd name="T7" fmla="*/ 0 h 113"/>
                  <a:gd name="T8" fmla="*/ 0 w 114"/>
                  <a:gd name="T9" fmla="*/ 0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113"/>
                  <a:gd name="T17" fmla="*/ 114 w 114"/>
                  <a:gd name="T18" fmla="*/ 113 h 1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113">
                    <a:moveTo>
                      <a:pt x="0" y="0"/>
                    </a:moveTo>
                    <a:lnTo>
                      <a:pt x="114" y="24"/>
                    </a:lnTo>
                    <a:lnTo>
                      <a:pt x="114" y="113"/>
                    </a:lnTo>
                    <a:lnTo>
                      <a:pt x="105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54" name="Freeform 137"/>
              <p:cNvSpPr>
                <a:spLocks/>
              </p:cNvSpPr>
              <p:nvPr/>
            </p:nvSpPr>
            <p:spPr bwMode="auto">
              <a:xfrm>
                <a:off x="2056" y="3152"/>
                <a:ext cx="101" cy="38"/>
              </a:xfrm>
              <a:custGeom>
                <a:avLst/>
                <a:gdLst>
                  <a:gd name="T0" fmla="*/ 0 w 202"/>
                  <a:gd name="T1" fmla="*/ 0 h 76"/>
                  <a:gd name="T2" fmla="*/ 1 w 202"/>
                  <a:gd name="T3" fmla="*/ 1 h 76"/>
                  <a:gd name="T4" fmla="*/ 1 w 202"/>
                  <a:gd name="T5" fmla="*/ 1 h 76"/>
                  <a:gd name="T6" fmla="*/ 0 w 202"/>
                  <a:gd name="T7" fmla="*/ 0 h 7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02"/>
                  <a:gd name="T13" fmla="*/ 0 h 76"/>
                  <a:gd name="T14" fmla="*/ 202 w 202"/>
                  <a:gd name="T15" fmla="*/ 76 h 7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02" h="76">
                    <a:moveTo>
                      <a:pt x="0" y="0"/>
                    </a:moveTo>
                    <a:lnTo>
                      <a:pt x="1" y="23"/>
                    </a:lnTo>
                    <a:lnTo>
                      <a:pt x="202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55" name="Freeform 138"/>
              <p:cNvSpPr>
                <a:spLocks/>
              </p:cNvSpPr>
              <p:nvPr/>
            </p:nvSpPr>
            <p:spPr bwMode="auto">
              <a:xfrm>
                <a:off x="2068" y="3161"/>
                <a:ext cx="5" cy="5"/>
              </a:xfrm>
              <a:custGeom>
                <a:avLst/>
                <a:gdLst>
                  <a:gd name="T0" fmla="*/ 0 w 12"/>
                  <a:gd name="T1" fmla="*/ 1 h 10"/>
                  <a:gd name="T2" fmla="*/ 0 w 12"/>
                  <a:gd name="T3" fmla="*/ 1 h 10"/>
                  <a:gd name="T4" fmla="*/ 0 w 12"/>
                  <a:gd name="T5" fmla="*/ 1 h 10"/>
                  <a:gd name="T6" fmla="*/ 0 w 12"/>
                  <a:gd name="T7" fmla="*/ 1 h 10"/>
                  <a:gd name="T8" fmla="*/ 0 w 12"/>
                  <a:gd name="T9" fmla="*/ 1 h 10"/>
                  <a:gd name="T10" fmla="*/ 0 w 12"/>
                  <a:gd name="T11" fmla="*/ 1 h 10"/>
                  <a:gd name="T12" fmla="*/ 0 w 12"/>
                  <a:gd name="T13" fmla="*/ 1 h 10"/>
                  <a:gd name="T14" fmla="*/ 0 w 12"/>
                  <a:gd name="T15" fmla="*/ 0 h 10"/>
                  <a:gd name="T16" fmla="*/ 0 w 12"/>
                  <a:gd name="T17" fmla="*/ 0 h 10"/>
                  <a:gd name="T18" fmla="*/ 0 w 12"/>
                  <a:gd name="T19" fmla="*/ 0 h 10"/>
                  <a:gd name="T20" fmla="*/ 0 w 12"/>
                  <a:gd name="T21" fmla="*/ 1 h 10"/>
                  <a:gd name="T22" fmla="*/ 0 w 12"/>
                  <a:gd name="T23" fmla="*/ 1 h 10"/>
                  <a:gd name="T24" fmla="*/ 0 w 12"/>
                  <a:gd name="T25" fmla="*/ 1 h 10"/>
                  <a:gd name="T26" fmla="*/ 0 w 12"/>
                  <a:gd name="T27" fmla="*/ 1 h 10"/>
                  <a:gd name="T28" fmla="*/ 0 w 12"/>
                  <a:gd name="T29" fmla="*/ 1 h 10"/>
                  <a:gd name="T30" fmla="*/ 0 w 12"/>
                  <a:gd name="T31" fmla="*/ 1 h 10"/>
                  <a:gd name="T32" fmla="*/ 0 w 12"/>
                  <a:gd name="T33" fmla="*/ 1 h 1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2"/>
                  <a:gd name="T52" fmla="*/ 0 h 10"/>
                  <a:gd name="T53" fmla="*/ 12 w 12"/>
                  <a:gd name="T54" fmla="*/ 10 h 1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2" h="10">
                    <a:moveTo>
                      <a:pt x="6" y="10"/>
                    </a:moveTo>
                    <a:lnTo>
                      <a:pt x="8" y="10"/>
                    </a:lnTo>
                    <a:lnTo>
                      <a:pt x="11" y="9"/>
                    </a:lnTo>
                    <a:lnTo>
                      <a:pt x="12" y="8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10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56" name="Freeform 139"/>
              <p:cNvSpPr>
                <a:spLocks/>
              </p:cNvSpPr>
              <p:nvPr/>
            </p:nvSpPr>
            <p:spPr bwMode="auto">
              <a:xfrm>
                <a:off x="2127" y="3185"/>
                <a:ext cx="25" cy="14"/>
              </a:xfrm>
              <a:custGeom>
                <a:avLst/>
                <a:gdLst>
                  <a:gd name="T0" fmla="*/ 0 w 50"/>
                  <a:gd name="T1" fmla="*/ 0 h 29"/>
                  <a:gd name="T2" fmla="*/ 0 w 50"/>
                  <a:gd name="T3" fmla="*/ 0 h 29"/>
                  <a:gd name="T4" fmla="*/ 1 w 50"/>
                  <a:gd name="T5" fmla="*/ 0 h 29"/>
                  <a:gd name="T6" fmla="*/ 1 w 50"/>
                  <a:gd name="T7" fmla="*/ 0 h 29"/>
                  <a:gd name="T8" fmla="*/ 0 w 50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"/>
                  <a:gd name="T16" fmla="*/ 0 h 29"/>
                  <a:gd name="T17" fmla="*/ 50 w 50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" h="29">
                    <a:moveTo>
                      <a:pt x="0" y="0"/>
                    </a:moveTo>
                    <a:lnTo>
                      <a:pt x="0" y="8"/>
                    </a:lnTo>
                    <a:lnTo>
                      <a:pt x="50" y="29"/>
                    </a:lnTo>
                    <a:lnTo>
                      <a:pt x="5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57" name="Freeform 140"/>
              <p:cNvSpPr>
                <a:spLocks/>
              </p:cNvSpPr>
              <p:nvPr/>
            </p:nvSpPr>
            <p:spPr bwMode="auto">
              <a:xfrm>
                <a:off x="2132" y="3143"/>
                <a:ext cx="10" cy="5"/>
              </a:xfrm>
              <a:custGeom>
                <a:avLst/>
                <a:gdLst>
                  <a:gd name="T0" fmla="*/ 0 w 21"/>
                  <a:gd name="T1" fmla="*/ 0 h 10"/>
                  <a:gd name="T2" fmla="*/ 0 w 21"/>
                  <a:gd name="T3" fmla="*/ 1 h 10"/>
                  <a:gd name="T4" fmla="*/ 0 w 21"/>
                  <a:gd name="T5" fmla="*/ 1 h 10"/>
                  <a:gd name="T6" fmla="*/ 0 w 21"/>
                  <a:gd name="T7" fmla="*/ 1 h 10"/>
                  <a:gd name="T8" fmla="*/ 0 w 21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0"/>
                  <a:gd name="T17" fmla="*/ 21 w 21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0">
                    <a:moveTo>
                      <a:pt x="0" y="0"/>
                    </a:moveTo>
                    <a:lnTo>
                      <a:pt x="0" y="5"/>
                    </a:lnTo>
                    <a:lnTo>
                      <a:pt x="21" y="10"/>
                    </a:lnTo>
                    <a:lnTo>
                      <a:pt x="21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6877" name="Group 141"/>
            <p:cNvGrpSpPr>
              <a:grpSpLocks/>
            </p:cNvGrpSpPr>
            <p:nvPr/>
          </p:nvGrpSpPr>
          <p:grpSpPr bwMode="auto">
            <a:xfrm>
              <a:off x="1888" y="1674"/>
              <a:ext cx="177" cy="175"/>
              <a:chOff x="2047" y="3057"/>
              <a:chExt cx="177" cy="175"/>
            </a:xfrm>
          </p:grpSpPr>
          <p:sp>
            <p:nvSpPr>
              <p:cNvPr id="29728" name="Freeform 142"/>
              <p:cNvSpPr>
                <a:spLocks/>
              </p:cNvSpPr>
              <p:nvPr/>
            </p:nvSpPr>
            <p:spPr bwMode="auto">
              <a:xfrm>
                <a:off x="2047" y="3119"/>
                <a:ext cx="177" cy="113"/>
              </a:xfrm>
              <a:custGeom>
                <a:avLst/>
                <a:gdLst>
                  <a:gd name="T0" fmla="*/ 1 w 353"/>
                  <a:gd name="T1" fmla="*/ 0 h 225"/>
                  <a:gd name="T2" fmla="*/ 0 w 353"/>
                  <a:gd name="T3" fmla="*/ 1 h 225"/>
                  <a:gd name="T4" fmla="*/ 1 w 353"/>
                  <a:gd name="T5" fmla="*/ 1 h 225"/>
                  <a:gd name="T6" fmla="*/ 1 w 353"/>
                  <a:gd name="T7" fmla="*/ 1 h 225"/>
                  <a:gd name="T8" fmla="*/ 1 w 353"/>
                  <a:gd name="T9" fmla="*/ 1 h 225"/>
                  <a:gd name="T10" fmla="*/ 1 w 353"/>
                  <a:gd name="T11" fmla="*/ 1 h 225"/>
                  <a:gd name="T12" fmla="*/ 1 w 353"/>
                  <a:gd name="T13" fmla="*/ 0 h 2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53"/>
                  <a:gd name="T22" fmla="*/ 0 h 225"/>
                  <a:gd name="T23" fmla="*/ 353 w 353"/>
                  <a:gd name="T24" fmla="*/ 225 h 2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53" h="225">
                    <a:moveTo>
                      <a:pt x="131" y="0"/>
                    </a:moveTo>
                    <a:lnTo>
                      <a:pt x="0" y="54"/>
                    </a:lnTo>
                    <a:lnTo>
                      <a:pt x="5" y="122"/>
                    </a:lnTo>
                    <a:lnTo>
                      <a:pt x="227" y="225"/>
                    </a:lnTo>
                    <a:lnTo>
                      <a:pt x="350" y="82"/>
                    </a:lnTo>
                    <a:lnTo>
                      <a:pt x="353" y="38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29" name="Freeform 143"/>
              <p:cNvSpPr>
                <a:spLocks/>
              </p:cNvSpPr>
              <p:nvPr/>
            </p:nvSpPr>
            <p:spPr bwMode="auto">
              <a:xfrm>
                <a:off x="2062" y="3057"/>
                <a:ext cx="159" cy="117"/>
              </a:xfrm>
              <a:custGeom>
                <a:avLst/>
                <a:gdLst>
                  <a:gd name="T0" fmla="*/ 1 w 317"/>
                  <a:gd name="T1" fmla="*/ 1 h 234"/>
                  <a:gd name="T2" fmla="*/ 1 w 317"/>
                  <a:gd name="T3" fmla="*/ 1 h 234"/>
                  <a:gd name="T4" fmla="*/ 1 w 317"/>
                  <a:gd name="T5" fmla="*/ 1 h 234"/>
                  <a:gd name="T6" fmla="*/ 1 w 317"/>
                  <a:gd name="T7" fmla="*/ 1 h 234"/>
                  <a:gd name="T8" fmla="*/ 1 w 317"/>
                  <a:gd name="T9" fmla="*/ 1 h 234"/>
                  <a:gd name="T10" fmla="*/ 1 w 317"/>
                  <a:gd name="T11" fmla="*/ 1 h 234"/>
                  <a:gd name="T12" fmla="*/ 1 w 317"/>
                  <a:gd name="T13" fmla="*/ 1 h 234"/>
                  <a:gd name="T14" fmla="*/ 0 w 317"/>
                  <a:gd name="T15" fmla="*/ 1 h 234"/>
                  <a:gd name="T16" fmla="*/ 1 w 317"/>
                  <a:gd name="T17" fmla="*/ 0 h 234"/>
                  <a:gd name="T18" fmla="*/ 1 w 317"/>
                  <a:gd name="T19" fmla="*/ 1 h 234"/>
                  <a:gd name="T20" fmla="*/ 1 w 317"/>
                  <a:gd name="T21" fmla="*/ 1 h 23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17"/>
                  <a:gd name="T34" fmla="*/ 0 h 234"/>
                  <a:gd name="T35" fmla="*/ 317 w 317"/>
                  <a:gd name="T36" fmla="*/ 234 h 23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17" h="234">
                    <a:moveTo>
                      <a:pt x="242" y="11"/>
                    </a:moveTo>
                    <a:lnTo>
                      <a:pt x="317" y="26"/>
                    </a:lnTo>
                    <a:lnTo>
                      <a:pt x="312" y="94"/>
                    </a:lnTo>
                    <a:lnTo>
                      <a:pt x="279" y="117"/>
                    </a:lnTo>
                    <a:lnTo>
                      <a:pt x="275" y="163"/>
                    </a:lnTo>
                    <a:lnTo>
                      <a:pt x="190" y="234"/>
                    </a:lnTo>
                    <a:lnTo>
                      <a:pt x="14" y="170"/>
                    </a:lnTo>
                    <a:lnTo>
                      <a:pt x="0" y="4"/>
                    </a:lnTo>
                    <a:lnTo>
                      <a:pt x="123" y="0"/>
                    </a:lnTo>
                    <a:lnTo>
                      <a:pt x="187" y="11"/>
                    </a:lnTo>
                    <a:lnTo>
                      <a:pt x="242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30" name="Freeform 144"/>
              <p:cNvSpPr>
                <a:spLocks/>
              </p:cNvSpPr>
              <p:nvPr/>
            </p:nvSpPr>
            <p:spPr bwMode="auto">
              <a:xfrm>
                <a:off x="2073" y="3067"/>
                <a:ext cx="83" cy="94"/>
              </a:xfrm>
              <a:custGeom>
                <a:avLst/>
                <a:gdLst>
                  <a:gd name="T0" fmla="*/ 0 w 167"/>
                  <a:gd name="T1" fmla="*/ 0 h 189"/>
                  <a:gd name="T2" fmla="*/ 0 w 167"/>
                  <a:gd name="T3" fmla="*/ 0 h 189"/>
                  <a:gd name="T4" fmla="*/ 0 w 167"/>
                  <a:gd name="T5" fmla="*/ 0 h 189"/>
                  <a:gd name="T6" fmla="*/ 0 w 167"/>
                  <a:gd name="T7" fmla="*/ 0 h 189"/>
                  <a:gd name="T8" fmla="*/ 0 w 167"/>
                  <a:gd name="T9" fmla="*/ 0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7"/>
                  <a:gd name="T16" fmla="*/ 0 h 189"/>
                  <a:gd name="T17" fmla="*/ 167 w 167"/>
                  <a:gd name="T18" fmla="*/ 189 h 1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7" h="189">
                    <a:moveTo>
                      <a:pt x="0" y="0"/>
                    </a:moveTo>
                    <a:lnTo>
                      <a:pt x="9" y="139"/>
                    </a:lnTo>
                    <a:lnTo>
                      <a:pt x="163" y="189"/>
                    </a:lnTo>
                    <a:lnTo>
                      <a:pt x="167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31" name="Freeform 145"/>
              <p:cNvSpPr>
                <a:spLocks/>
              </p:cNvSpPr>
              <p:nvPr/>
            </p:nvSpPr>
            <p:spPr bwMode="auto">
              <a:xfrm>
                <a:off x="2164" y="3081"/>
                <a:ext cx="30" cy="73"/>
              </a:xfrm>
              <a:custGeom>
                <a:avLst/>
                <a:gdLst>
                  <a:gd name="T0" fmla="*/ 1 w 59"/>
                  <a:gd name="T1" fmla="*/ 0 h 147"/>
                  <a:gd name="T2" fmla="*/ 0 w 59"/>
                  <a:gd name="T3" fmla="*/ 0 h 147"/>
                  <a:gd name="T4" fmla="*/ 1 w 59"/>
                  <a:gd name="T5" fmla="*/ 0 h 147"/>
                  <a:gd name="T6" fmla="*/ 1 w 59"/>
                  <a:gd name="T7" fmla="*/ 0 h 147"/>
                  <a:gd name="T8" fmla="*/ 1 w 59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"/>
                  <a:gd name="T16" fmla="*/ 0 h 147"/>
                  <a:gd name="T17" fmla="*/ 59 w 59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" h="147">
                    <a:moveTo>
                      <a:pt x="1" y="11"/>
                    </a:moveTo>
                    <a:lnTo>
                      <a:pt x="0" y="147"/>
                    </a:lnTo>
                    <a:lnTo>
                      <a:pt x="52" y="102"/>
                    </a:lnTo>
                    <a:lnTo>
                      <a:pt x="59" y="0"/>
                    </a:lnTo>
                    <a:lnTo>
                      <a:pt x="1" y="11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32" name="Freeform 146"/>
              <p:cNvSpPr>
                <a:spLocks/>
              </p:cNvSpPr>
              <p:nvPr/>
            </p:nvSpPr>
            <p:spPr bwMode="auto">
              <a:xfrm>
                <a:off x="2085" y="3085"/>
                <a:ext cx="57" cy="56"/>
              </a:xfrm>
              <a:custGeom>
                <a:avLst/>
                <a:gdLst>
                  <a:gd name="T0" fmla="*/ 0 w 114"/>
                  <a:gd name="T1" fmla="*/ 0 h 113"/>
                  <a:gd name="T2" fmla="*/ 1 w 114"/>
                  <a:gd name="T3" fmla="*/ 0 h 113"/>
                  <a:gd name="T4" fmla="*/ 1 w 114"/>
                  <a:gd name="T5" fmla="*/ 0 h 113"/>
                  <a:gd name="T6" fmla="*/ 1 w 114"/>
                  <a:gd name="T7" fmla="*/ 0 h 113"/>
                  <a:gd name="T8" fmla="*/ 0 w 114"/>
                  <a:gd name="T9" fmla="*/ 0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113"/>
                  <a:gd name="T17" fmla="*/ 114 w 114"/>
                  <a:gd name="T18" fmla="*/ 113 h 1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113">
                    <a:moveTo>
                      <a:pt x="0" y="0"/>
                    </a:moveTo>
                    <a:lnTo>
                      <a:pt x="3" y="81"/>
                    </a:lnTo>
                    <a:lnTo>
                      <a:pt x="114" y="113"/>
                    </a:lnTo>
                    <a:lnTo>
                      <a:pt x="114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33" name="Freeform 147"/>
              <p:cNvSpPr>
                <a:spLocks/>
              </p:cNvSpPr>
              <p:nvPr/>
            </p:nvSpPr>
            <p:spPr bwMode="auto">
              <a:xfrm>
                <a:off x="2056" y="3152"/>
                <a:ext cx="102" cy="69"/>
              </a:xfrm>
              <a:custGeom>
                <a:avLst/>
                <a:gdLst>
                  <a:gd name="T0" fmla="*/ 0 w 203"/>
                  <a:gd name="T1" fmla="*/ 0 h 139"/>
                  <a:gd name="T2" fmla="*/ 1 w 203"/>
                  <a:gd name="T3" fmla="*/ 0 h 139"/>
                  <a:gd name="T4" fmla="*/ 1 w 203"/>
                  <a:gd name="T5" fmla="*/ 0 h 139"/>
                  <a:gd name="T6" fmla="*/ 1 w 203"/>
                  <a:gd name="T7" fmla="*/ 0 h 139"/>
                  <a:gd name="T8" fmla="*/ 0 w 203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3"/>
                  <a:gd name="T16" fmla="*/ 0 h 139"/>
                  <a:gd name="T17" fmla="*/ 203 w 203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3" h="139">
                    <a:moveTo>
                      <a:pt x="0" y="0"/>
                    </a:moveTo>
                    <a:lnTo>
                      <a:pt x="3" y="51"/>
                    </a:lnTo>
                    <a:lnTo>
                      <a:pt x="203" y="139"/>
                    </a:lnTo>
                    <a:lnTo>
                      <a:pt x="202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34" name="Freeform 148"/>
              <p:cNvSpPr>
                <a:spLocks/>
              </p:cNvSpPr>
              <p:nvPr/>
            </p:nvSpPr>
            <p:spPr bwMode="auto">
              <a:xfrm>
                <a:off x="2093" y="3064"/>
                <a:ext cx="88" cy="13"/>
              </a:xfrm>
              <a:custGeom>
                <a:avLst/>
                <a:gdLst>
                  <a:gd name="T0" fmla="*/ 0 w 175"/>
                  <a:gd name="T1" fmla="*/ 0 h 28"/>
                  <a:gd name="T2" fmla="*/ 1 w 175"/>
                  <a:gd name="T3" fmla="*/ 0 h 28"/>
                  <a:gd name="T4" fmla="*/ 1 w 175"/>
                  <a:gd name="T5" fmla="*/ 0 h 28"/>
                  <a:gd name="T6" fmla="*/ 1 w 175"/>
                  <a:gd name="T7" fmla="*/ 0 h 28"/>
                  <a:gd name="T8" fmla="*/ 0 w 175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28"/>
                  <a:gd name="T17" fmla="*/ 175 w 175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28">
                    <a:moveTo>
                      <a:pt x="0" y="0"/>
                    </a:moveTo>
                    <a:lnTo>
                      <a:pt x="126" y="28"/>
                    </a:lnTo>
                    <a:lnTo>
                      <a:pt x="175" y="21"/>
                    </a:lnTo>
                    <a:lnTo>
                      <a:pt x="6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35" name="Freeform 149"/>
              <p:cNvSpPr>
                <a:spLocks/>
              </p:cNvSpPr>
              <p:nvPr/>
            </p:nvSpPr>
            <p:spPr bwMode="auto">
              <a:xfrm>
                <a:off x="2166" y="3148"/>
                <a:ext cx="50" cy="65"/>
              </a:xfrm>
              <a:custGeom>
                <a:avLst/>
                <a:gdLst>
                  <a:gd name="T0" fmla="*/ 0 w 100"/>
                  <a:gd name="T1" fmla="*/ 1 h 130"/>
                  <a:gd name="T2" fmla="*/ 0 w 100"/>
                  <a:gd name="T3" fmla="*/ 1 h 130"/>
                  <a:gd name="T4" fmla="*/ 1 w 100"/>
                  <a:gd name="T5" fmla="*/ 1 h 130"/>
                  <a:gd name="T6" fmla="*/ 1 w 100"/>
                  <a:gd name="T7" fmla="*/ 0 h 130"/>
                  <a:gd name="T8" fmla="*/ 0 w 100"/>
                  <a:gd name="T9" fmla="*/ 1 h 1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"/>
                  <a:gd name="T16" fmla="*/ 0 h 130"/>
                  <a:gd name="T17" fmla="*/ 100 w 100"/>
                  <a:gd name="T18" fmla="*/ 130 h 1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" h="130">
                    <a:moveTo>
                      <a:pt x="0" y="73"/>
                    </a:moveTo>
                    <a:lnTo>
                      <a:pt x="0" y="130"/>
                    </a:lnTo>
                    <a:lnTo>
                      <a:pt x="96" y="24"/>
                    </a:lnTo>
                    <a:lnTo>
                      <a:pt x="100" y="0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36" name="Freeform 150"/>
              <p:cNvSpPr>
                <a:spLocks/>
              </p:cNvSpPr>
              <p:nvPr/>
            </p:nvSpPr>
            <p:spPr bwMode="auto">
              <a:xfrm>
                <a:off x="2064" y="3146"/>
                <a:ext cx="95" cy="34"/>
              </a:xfrm>
              <a:custGeom>
                <a:avLst/>
                <a:gdLst>
                  <a:gd name="T0" fmla="*/ 1 w 189"/>
                  <a:gd name="T1" fmla="*/ 0 h 68"/>
                  <a:gd name="T2" fmla="*/ 0 w 189"/>
                  <a:gd name="T3" fmla="*/ 1 h 68"/>
                  <a:gd name="T4" fmla="*/ 1 w 189"/>
                  <a:gd name="T5" fmla="*/ 1 h 68"/>
                  <a:gd name="T6" fmla="*/ 1 w 189"/>
                  <a:gd name="T7" fmla="*/ 1 h 68"/>
                  <a:gd name="T8" fmla="*/ 1 w 189"/>
                  <a:gd name="T9" fmla="*/ 0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9"/>
                  <a:gd name="T16" fmla="*/ 0 h 68"/>
                  <a:gd name="T17" fmla="*/ 189 w 189"/>
                  <a:gd name="T18" fmla="*/ 68 h 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9" h="68">
                    <a:moveTo>
                      <a:pt x="12" y="0"/>
                    </a:moveTo>
                    <a:lnTo>
                      <a:pt x="0" y="3"/>
                    </a:lnTo>
                    <a:lnTo>
                      <a:pt x="189" y="68"/>
                    </a:lnTo>
                    <a:lnTo>
                      <a:pt x="188" y="5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37" name="Freeform 151"/>
              <p:cNvSpPr>
                <a:spLocks/>
              </p:cNvSpPr>
              <p:nvPr/>
            </p:nvSpPr>
            <p:spPr bwMode="auto">
              <a:xfrm>
                <a:off x="2090" y="3091"/>
                <a:ext cx="41" cy="39"/>
              </a:xfrm>
              <a:custGeom>
                <a:avLst/>
                <a:gdLst>
                  <a:gd name="T0" fmla="*/ 1 w 82"/>
                  <a:gd name="T1" fmla="*/ 0 h 78"/>
                  <a:gd name="T2" fmla="*/ 1 w 82"/>
                  <a:gd name="T3" fmla="*/ 1 h 78"/>
                  <a:gd name="T4" fmla="*/ 1 w 82"/>
                  <a:gd name="T5" fmla="*/ 1 h 78"/>
                  <a:gd name="T6" fmla="*/ 0 w 82"/>
                  <a:gd name="T7" fmla="*/ 1 h 78"/>
                  <a:gd name="T8" fmla="*/ 1 w 82"/>
                  <a:gd name="T9" fmla="*/ 0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"/>
                  <a:gd name="T16" fmla="*/ 0 h 78"/>
                  <a:gd name="T17" fmla="*/ 82 w 82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" h="78">
                    <a:moveTo>
                      <a:pt x="37" y="0"/>
                    </a:moveTo>
                    <a:lnTo>
                      <a:pt x="82" y="12"/>
                    </a:lnTo>
                    <a:lnTo>
                      <a:pt x="22" y="78"/>
                    </a:lnTo>
                    <a:lnTo>
                      <a:pt x="0" y="7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7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38" name="Freeform 152"/>
              <p:cNvSpPr>
                <a:spLocks/>
              </p:cNvSpPr>
              <p:nvPr/>
            </p:nvSpPr>
            <p:spPr bwMode="auto">
              <a:xfrm>
                <a:off x="2085" y="3085"/>
                <a:ext cx="57" cy="56"/>
              </a:xfrm>
              <a:custGeom>
                <a:avLst/>
                <a:gdLst>
                  <a:gd name="T0" fmla="*/ 0 w 114"/>
                  <a:gd name="T1" fmla="*/ 0 h 113"/>
                  <a:gd name="T2" fmla="*/ 1 w 114"/>
                  <a:gd name="T3" fmla="*/ 0 h 113"/>
                  <a:gd name="T4" fmla="*/ 1 w 114"/>
                  <a:gd name="T5" fmla="*/ 0 h 113"/>
                  <a:gd name="T6" fmla="*/ 1 w 114"/>
                  <a:gd name="T7" fmla="*/ 0 h 113"/>
                  <a:gd name="T8" fmla="*/ 0 w 114"/>
                  <a:gd name="T9" fmla="*/ 0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113"/>
                  <a:gd name="T17" fmla="*/ 114 w 114"/>
                  <a:gd name="T18" fmla="*/ 113 h 1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113">
                    <a:moveTo>
                      <a:pt x="0" y="0"/>
                    </a:moveTo>
                    <a:lnTo>
                      <a:pt x="114" y="24"/>
                    </a:lnTo>
                    <a:lnTo>
                      <a:pt x="114" y="113"/>
                    </a:lnTo>
                    <a:lnTo>
                      <a:pt x="105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39" name="Freeform 153"/>
              <p:cNvSpPr>
                <a:spLocks/>
              </p:cNvSpPr>
              <p:nvPr/>
            </p:nvSpPr>
            <p:spPr bwMode="auto">
              <a:xfrm>
                <a:off x="2056" y="3152"/>
                <a:ext cx="101" cy="38"/>
              </a:xfrm>
              <a:custGeom>
                <a:avLst/>
                <a:gdLst>
                  <a:gd name="T0" fmla="*/ 0 w 202"/>
                  <a:gd name="T1" fmla="*/ 0 h 76"/>
                  <a:gd name="T2" fmla="*/ 1 w 202"/>
                  <a:gd name="T3" fmla="*/ 1 h 76"/>
                  <a:gd name="T4" fmla="*/ 1 w 202"/>
                  <a:gd name="T5" fmla="*/ 1 h 76"/>
                  <a:gd name="T6" fmla="*/ 0 w 202"/>
                  <a:gd name="T7" fmla="*/ 0 h 7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02"/>
                  <a:gd name="T13" fmla="*/ 0 h 76"/>
                  <a:gd name="T14" fmla="*/ 202 w 202"/>
                  <a:gd name="T15" fmla="*/ 76 h 7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02" h="76">
                    <a:moveTo>
                      <a:pt x="0" y="0"/>
                    </a:moveTo>
                    <a:lnTo>
                      <a:pt x="1" y="23"/>
                    </a:lnTo>
                    <a:lnTo>
                      <a:pt x="202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40" name="Freeform 154"/>
              <p:cNvSpPr>
                <a:spLocks/>
              </p:cNvSpPr>
              <p:nvPr/>
            </p:nvSpPr>
            <p:spPr bwMode="auto">
              <a:xfrm>
                <a:off x="2068" y="3161"/>
                <a:ext cx="5" cy="5"/>
              </a:xfrm>
              <a:custGeom>
                <a:avLst/>
                <a:gdLst>
                  <a:gd name="T0" fmla="*/ 0 w 12"/>
                  <a:gd name="T1" fmla="*/ 1 h 10"/>
                  <a:gd name="T2" fmla="*/ 0 w 12"/>
                  <a:gd name="T3" fmla="*/ 1 h 10"/>
                  <a:gd name="T4" fmla="*/ 0 w 12"/>
                  <a:gd name="T5" fmla="*/ 1 h 10"/>
                  <a:gd name="T6" fmla="*/ 0 w 12"/>
                  <a:gd name="T7" fmla="*/ 1 h 10"/>
                  <a:gd name="T8" fmla="*/ 0 w 12"/>
                  <a:gd name="T9" fmla="*/ 1 h 10"/>
                  <a:gd name="T10" fmla="*/ 0 w 12"/>
                  <a:gd name="T11" fmla="*/ 1 h 10"/>
                  <a:gd name="T12" fmla="*/ 0 w 12"/>
                  <a:gd name="T13" fmla="*/ 1 h 10"/>
                  <a:gd name="T14" fmla="*/ 0 w 12"/>
                  <a:gd name="T15" fmla="*/ 0 h 10"/>
                  <a:gd name="T16" fmla="*/ 0 w 12"/>
                  <a:gd name="T17" fmla="*/ 0 h 10"/>
                  <a:gd name="T18" fmla="*/ 0 w 12"/>
                  <a:gd name="T19" fmla="*/ 0 h 10"/>
                  <a:gd name="T20" fmla="*/ 0 w 12"/>
                  <a:gd name="T21" fmla="*/ 1 h 10"/>
                  <a:gd name="T22" fmla="*/ 0 w 12"/>
                  <a:gd name="T23" fmla="*/ 1 h 10"/>
                  <a:gd name="T24" fmla="*/ 0 w 12"/>
                  <a:gd name="T25" fmla="*/ 1 h 10"/>
                  <a:gd name="T26" fmla="*/ 0 w 12"/>
                  <a:gd name="T27" fmla="*/ 1 h 10"/>
                  <a:gd name="T28" fmla="*/ 0 w 12"/>
                  <a:gd name="T29" fmla="*/ 1 h 10"/>
                  <a:gd name="T30" fmla="*/ 0 w 12"/>
                  <a:gd name="T31" fmla="*/ 1 h 10"/>
                  <a:gd name="T32" fmla="*/ 0 w 12"/>
                  <a:gd name="T33" fmla="*/ 1 h 1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2"/>
                  <a:gd name="T52" fmla="*/ 0 h 10"/>
                  <a:gd name="T53" fmla="*/ 12 w 12"/>
                  <a:gd name="T54" fmla="*/ 10 h 1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2" h="10">
                    <a:moveTo>
                      <a:pt x="6" y="10"/>
                    </a:moveTo>
                    <a:lnTo>
                      <a:pt x="8" y="10"/>
                    </a:lnTo>
                    <a:lnTo>
                      <a:pt x="11" y="9"/>
                    </a:lnTo>
                    <a:lnTo>
                      <a:pt x="12" y="8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1" y="7"/>
                    </a:lnTo>
                    <a:lnTo>
                      <a:pt x="3" y="9"/>
                    </a:lnTo>
                    <a:lnTo>
                      <a:pt x="4" y="10"/>
                    </a:lnTo>
                    <a:lnTo>
                      <a:pt x="6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41" name="Freeform 155"/>
              <p:cNvSpPr>
                <a:spLocks/>
              </p:cNvSpPr>
              <p:nvPr/>
            </p:nvSpPr>
            <p:spPr bwMode="auto">
              <a:xfrm>
                <a:off x="2127" y="3185"/>
                <a:ext cx="25" cy="14"/>
              </a:xfrm>
              <a:custGeom>
                <a:avLst/>
                <a:gdLst>
                  <a:gd name="T0" fmla="*/ 0 w 50"/>
                  <a:gd name="T1" fmla="*/ 0 h 29"/>
                  <a:gd name="T2" fmla="*/ 0 w 50"/>
                  <a:gd name="T3" fmla="*/ 0 h 29"/>
                  <a:gd name="T4" fmla="*/ 1 w 50"/>
                  <a:gd name="T5" fmla="*/ 0 h 29"/>
                  <a:gd name="T6" fmla="*/ 1 w 50"/>
                  <a:gd name="T7" fmla="*/ 0 h 29"/>
                  <a:gd name="T8" fmla="*/ 0 w 50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"/>
                  <a:gd name="T16" fmla="*/ 0 h 29"/>
                  <a:gd name="T17" fmla="*/ 50 w 50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" h="29">
                    <a:moveTo>
                      <a:pt x="0" y="0"/>
                    </a:moveTo>
                    <a:lnTo>
                      <a:pt x="0" y="8"/>
                    </a:lnTo>
                    <a:lnTo>
                      <a:pt x="50" y="29"/>
                    </a:lnTo>
                    <a:lnTo>
                      <a:pt x="5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42" name="Freeform 156"/>
              <p:cNvSpPr>
                <a:spLocks/>
              </p:cNvSpPr>
              <p:nvPr/>
            </p:nvSpPr>
            <p:spPr bwMode="auto">
              <a:xfrm>
                <a:off x="2132" y="3143"/>
                <a:ext cx="10" cy="5"/>
              </a:xfrm>
              <a:custGeom>
                <a:avLst/>
                <a:gdLst>
                  <a:gd name="T0" fmla="*/ 0 w 21"/>
                  <a:gd name="T1" fmla="*/ 0 h 10"/>
                  <a:gd name="T2" fmla="*/ 0 w 21"/>
                  <a:gd name="T3" fmla="*/ 1 h 10"/>
                  <a:gd name="T4" fmla="*/ 0 w 21"/>
                  <a:gd name="T5" fmla="*/ 1 h 10"/>
                  <a:gd name="T6" fmla="*/ 0 w 21"/>
                  <a:gd name="T7" fmla="*/ 1 h 10"/>
                  <a:gd name="T8" fmla="*/ 0 w 21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0"/>
                  <a:gd name="T17" fmla="*/ 21 w 21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0">
                    <a:moveTo>
                      <a:pt x="0" y="0"/>
                    </a:moveTo>
                    <a:lnTo>
                      <a:pt x="0" y="5"/>
                    </a:lnTo>
                    <a:lnTo>
                      <a:pt x="21" y="10"/>
                    </a:lnTo>
                    <a:lnTo>
                      <a:pt x="21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36878" name="Group 157"/>
            <p:cNvGrpSpPr>
              <a:grpSpLocks/>
            </p:cNvGrpSpPr>
            <p:nvPr/>
          </p:nvGrpSpPr>
          <p:grpSpPr bwMode="auto">
            <a:xfrm>
              <a:off x="1348" y="2233"/>
              <a:ext cx="312" cy="312"/>
              <a:chOff x="1984" y="3303"/>
              <a:chExt cx="312" cy="312"/>
            </a:xfrm>
          </p:grpSpPr>
          <p:sp>
            <p:nvSpPr>
              <p:cNvPr id="29711" name="Freeform 158"/>
              <p:cNvSpPr>
                <a:spLocks/>
              </p:cNvSpPr>
              <p:nvPr/>
            </p:nvSpPr>
            <p:spPr bwMode="auto">
              <a:xfrm>
                <a:off x="2021" y="3385"/>
                <a:ext cx="253" cy="179"/>
              </a:xfrm>
              <a:custGeom>
                <a:avLst/>
                <a:gdLst>
                  <a:gd name="T0" fmla="*/ 0 w 507"/>
                  <a:gd name="T1" fmla="*/ 0 h 359"/>
                  <a:gd name="T2" fmla="*/ 0 w 507"/>
                  <a:gd name="T3" fmla="*/ 0 h 359"/>
                  <a:gd name="T4" fmla="*/ 0 w 507"/>
                  <a:gd name="T5" fmla="*/ 0 h 359"/>
                  <a:gd name="T6" fmla="*/ 0 w 507"/>
                  <a:gd name="T7" fmla="*/ 0 h 359"/>
                  <a:gd name="T8" fmla="*/ 0 w 507"/>
                  <a:gd name="T9" fmla="*/ 0 h 359"/>
                  <a:gd name="T10" fmla="*/ 0 w 507"/>
                  <a:gd name="T11" fmla="*/ 0 h 359"/>
                  <a:gd name="T12" fmla="*/ 0 w 507"/>
                  <a:gd name="T13" fmla="*/ 0 h 359"/>
                  <a:gd name="T14" fmla="*/ 0 w 507"/>
                  <a:gd name="T15" fmla="*/ 0 h 3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07"/>
                  <a:gd name="T25" fmla="*/ 0 h 359"/>
                  <a:gd name="T26" fmla="*/ 507 w 507"/>
                  <a:gd name="T27" fmla="*/ 359 h 3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07" h="359">
                    <a:moveTo>
                      <a:pt x="169" y="13"/>
                    </a:moveTo>
                    <a:lnTo>
                      <a:pt x="0" y="81"/>
                    </a:lnTo>
                    <a:lnTo>
                      <a:pt x="6" y="202"/>
                    </a:lnTo>
                    <a:lnTo>
                      <a:pt x="334" y="359"/>
                    </a:lnTo>
                    <a:lnTo>
                      <a:pt x="506" y="152"/>
                    </a:lnTo>
                    <a:lnTo>
                      <a:pt x="507" y="61"/>
                    </a:lnTo>
                    <a:lnTo>
                      <a:pt x="179" y="0"/>
                    </a:lnTo>
                    <a:lnTo>
                      <a:pt x="169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12" name="Freeform 159"/>
              <p:cNvSpPr>
                <a:spLocks/>
              </p:cNvSpPr>
              <p:nvPr/>
            </p:nvSpPr>
            <p:spPr bwMode="auto">
              <a:xfrm>
                <a:off x="2040" y="3307"/>
                <a:ext cx="233" cy="177"/>
              </a:xfrm>
              <a:custGeom>
                <a:avLst/>
                <a:gdLst>
                  <a:gd name="T0" fmla="*/ 1 w 465"/>
                  <a:gd name="T1" fmla="*/ 0 h 356"/>
                  <a:gd name="T2" fmla="*/ 1 w 465"/>
                  <a:gd name="T3" fmla="*/ 0 h 356"/>
                  <a:gd name="T4" fmla="*/ 1 w 465"/>
                  <a:gd name="T5" fmla="*/ 0 h 356"/>
                  <a:gd name="T6" fmla="*/ 1 w 465"/>
                  <a:gd name="T7" fmla="*/ 0 h 356"/>
                  <a:gd name="T8" fmla="*/ 1 w 465"/>
                  <a:gd name="T9" fmla="*/ 0 h 356"/>
                  <a:gd name="T10" fmla="*/ 1 w 465"/>
                  <a:gd name="T11" fmla="*/ 0 h 356"/>
                  <a:gd name="T12" fmla="*/ 1 w 465"/>
                  <a:gd name="T13" fmla="*/ 0 h 356"/>
                  <a:gd name="T14" fmla="*/ 0 w 465"/>
                  <a:gd name="T15" fmla="*/ 0 h 356"/>
                  <a:gd name="T16" fmla="*/ 1 w 465"/>
                  <a:gd name="T17" fmla="*/ 0 h 356"/>
                  <a:gd name="T18" fmla="*/ 1 w 465"/>
                  <a:gd name="T19" fmla="*/ 0 h 356"/>
                  <a:gd name="T20" fmla="*/ 1 w 465"/>
                  <a:gd name="T21" fmla="*/ 0 h 35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65"/>
                  <a:gd name="T34" fmla="*/ 0 h 356"/>
                  <a:gd name="T35" fmla="*/ 465 w 465"/>
                  <a:gd name="T36" fmla="*/ 356 h 35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65" h="356">
                    <a:moveTo>
                      <a:pt x="342" y="14"/>
                    </a:moveTo>
                    <a:lnTo>
                      <a:pt x="465" y="38"/>
                    </a:lnTo>
                    <a:lnTo>
                      <a:pt x="464" y="155"/>
                    </a:lnTo>
                    <a:lnTo>
                      <a:pt x="414" y="190"/>
                    </a:lnTo>
                    <a:lnTo>
                      <a:pt x="407" y="252"/>
                    </a:lnTo>
                    <a:lnTo>
                      <a:pt x="272" y="356"/>
                    </a:lnTo>
                    <a:lnTo>
                      <a:pt x="22" y="243"/>
                    </a:lnTo>
                    <a:lnTo>
                      <a:pt x="0" y="5"/>
                    </a:lnTo>
                    <a:lnTo>
                      <a:pt x="189" y="0"/>
                    </a:lnTo>
                    <a:lnTo>
                      <a:pt x="285" y="17"/>
                    </a:lnTo>
                    <a:lnTo>
                      <a:pt x="342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13" name="Freeform 160"/>
              <p:cNvSpPr>
                <a:spLocks/>
              </p:cNvSpPr>
              <p:nvPr/>
            </p:nvSpPr>
            <p:spPr bwMode="auto">
              <a:xfrm>
                <a:off x="1984" y="3413"/>
                <a:ext cx="312" cy="202"/>
              </a:xfrm>
              <a:custGeom>
                <a:avLst/>
                <a:gdLst>
                  <a:gd name="T0" fmla="*/ 0 w 625"/>
                  <a:gd name="T1" fmla="*/ 0 h 404"/>
                  <a:gd name="T2" fmla="*/ 0 w 625"/>
                  <a:gd name="T3" fmla="*/ 1 h 404"/>
                  <a:gd name="T4" fmla="*/ 0 w 625"/>
                  <a:gd name="T5" fmla="*/ 1 h 404"/>
                  <a:gd name="T6" fmla="*/ 0 w 625"/>
                  <a:gd name="T7" fmla="*/ 1 h 404"/>
                  <a:gd name="T8" fmla="*/ 0 w 625"/>
                  <a:gd name="T9" fmla="*/ 1 h 404"/>
                  <a:gd name="T10" fmla="*/ 0 w 625"/>
                  <a:gd name="T11" fmla="*/ 1 h 404"/>
                  <a:gd name="T12" fmla="*/ 0 w 625"/>
                  <a:gd name="T13" fmla="*/ 0 h 40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25"/>
                  <a:gd name="T22" fmla="*/ 0 h 404"/>
                  <a:gd name="T23" fmla="*/ 625 w 625"/>
                  <a:gd name="T24" fmla="*/ 404 h 40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25" h="404">
                    <a:moveTo>
                      <a:pt x="231" y="0"/>
                    </a:moveTo>
                    <a:lnTo>
                      <a:pt x="0" y="98"/>
                    </a:lnTo>
                    <a:lnTo>
                      <a:pt x="9" y="220"/>
                    </a:lnTo>
                    <a:lnTo>
                      <a:pt x="408" y="404"/>
                    </a:lnTo>
                    <a:lnTo>
                      <a:pt x="621" y="146"/>
                    </a:lnTo>
                    <a:lnTo>
                      <a:pt x="625" y="66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14" name="Freeform 161"/>
              <p:cNvSpPr>
                <a:spLocks/>
              </p:cNvSpPr>
              <p:nvPr/>
            </p:nvSpPr>
            <p:spPr bwMode="auto">
              <a:xfrm>
                <a:off x="2008" y="3303"/>
                <a:ext cx="281" cy="208"/>
              </a:xfrm>
              <a:custGeom>
                <a:avLst/>
                <a:gdLst>
                  <a:gd name="T0" fmla="*/ 0 w 564"/>
                  <a:gd name="T1" fmla="*/ 1 h 416"/>
                  <a:gd name="T2" fmla="*/ 0 w 564"/>
                  <a:gd name="T3" fmla="*/ 1 h 416"/>
                  <a:gd name="T4" fmla="*/ 0 w 564"/>
                  <a:gd name="T5" fmla="*/ 1 h 416"/>
                  <a:gd name="T6" fmla="*/ 0 w 564"/>
                  <a:gd name="T7" fmla="*/ 1 h 416"/>
                  <a:gd name="T8" fmla="*/ 0 w 564"/>
                  <a:gd name="T9" fmla="*/ 1 h 416"/>
                  <a:gd name="T10" fmla="*/ 0 w 564"/>
                  <a:gd name="T11" fmla="*/ 1 h 416"/>
                  <a:gd name="T12" fmla="*/ 0 w 564"/>
                  <a:gd name="T13" fmla="*/ 1 h 416"/>
                  <a:gd name="T14" fmla="*/ 0 w 564"/>
                  <a:gd name="T15" fmla="*/ 1 h 416"/>
                  <a:gd name="T16" fmla="*/ 0 w 564"/>
                  <a:gd name="T17" fmla="*/ 0 h 416"/>
                  <a:gd name="T18" fmla="*/ 0 w 564"/>
                  <a:gd name="T19" fmla="*/ 1 h 416"/>
                  <a:gd name="T20" fmla="*/ 0 w 564"/>
                  <a:gd name="T21" fmla="*/ 1 h 4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64"/>
                  <a:gd name="T34" fmla="*/ 0 h 416"/>
                  <a:gd name="T35" fmla="*/ 564 w 564"/>
                  <a:gd name="T36" fmla="*/ 416 h 4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64" h="416">
                    <a:moveTo>
                      <a:pt x="429" y="16"/>
                    </a:moveTo>
                    <a:lnTo>
                      <a:pt x="564" y="43"/>
                    </a:lnTo>
                    <a:lnTo>
                      <a:pt x="557" y="162"/>
                    </a:lnTo>
                    <a:lnTo>
                      <a:pt x="498" y="204"/>
                    </a:lnTo>
                    <a:lnTo>
                      <a:pt x="495" y="287"/>
                    </a:lnTo>
                    <a:lnTo>
                      <a:pt x="345" y="416"/>
                    </a:lnTo>
                    <a:lnTo>
                      <a:pt x="30" y="302"/>
                    </a:lnTo>
                    <a:lnTo>
                      <a:pt x="0" y="8"/>
                    </a:lnTo>
                    <a:lnTo>
                      <a:pt x="218" y="0"/>
                    </a:lnTo>
                    <a:lnTo>
                      <a:pt x="332" y="19"/>
                    </a:lnTo>
                    <a:lnTo>
                      <a:pt x="429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15" name="Freeform 162"/>
              <p:cNvSpPr>
                <a:spLocks/>
              </p:cNvSpPr>
              <p:nvPr/>
            </p:nvSpPr>
            <p:spPr bwMode="auto">
              <a:xfrm>
                <a:off x="2026" y="3321"/>
                <a:ext cx="149" cy="167"/>
              </a:xfrm>
              <a:custGeom>
                <a:avLst/>
                <a:gdLst>
                  <a:gd name="T0" fmla="*/ 0 w 299"/>
                  <a:gd name="T1" fmla="*/ 0 h 335"/>
                  <a:gd name="T2" fmla="*/ 0 w 299"/>
                  <a:gd name="T3" fmla="*/ 0 h 335"/>
                  <a:gd name="T4" fmla="*/ 0 w 299"/>
                  <a:gd name="T5" fmla="*/ 0 h 335"/>
                  <a:gd name="T6" fmla="*/ 0 w 299"/>
                  <a:gd name="T7" fmla="*/ 0 h 335"/>
                  <a:gd name="T8" fmla="*/ 0 w 299"/>
                  <a:gd name="T9" fmla="*/ 0 h 3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9"/>
                  <a:gd name="T16" fmla="*/ 0 h 335"/>
                  <a:gd name="T17" fmla="*/ 299 w 299"/>
                  <a:gd name="T18" fmla="*/ 335 h 3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9" h="335">
                    <a:moveTo>
                      <a:pt x="0" y="0"/>
                    </a:moveTo>
                    <a:lnTo>
                      <a:pt x="22" y="247"/>
                    </a:lnTo>
                    <a:lnTo>
                      <a:pt x="297" y="335"/>
                    </a:lnTo>
                    <a:lnTo>
                      <a:pt x="299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16" name="Freeform 163"/>
              <p:cNvSpPr>
                <a:spLocks/>
              </p:cNvSpPr>
              <p:nvPr/>
            </p:nvSpPr>
            <p:spPr bwMode="auto">
              <a:xfrm>
                <a:off x="2190" y="3344"/>
                <a:ext cx="52" cy="132"/>
              </a:xfrm>
              <a:custGeom>
                <a:avLst/>
                <a:gdLst>
                  <a:gd name="T0" fmla="*/ 0 w 102"/>
                  <a:gd name="T1" fmla="*/ 1 h 264"/>
                  <a:gd name="T2" fmla="*/ 1 w 102"/>
                  <a:gd name="T3" fmla="*/ 1 h 264"/>
                  <a:gd name="T4" fmla="*/ 1 w 102"/>
                  <a:gd name="T5" fmla="*/ 1 h 264"/>
                  <a:gd name="T6" fmla="*/ 1 w 102"/>
                  <a:gd name="T7" fmla="*/ 0 h 264"/>
                  <a:gd name="T8" fmla="*/ 0 w 102"/>
                  <a:gd name="T9" fmla="*/ 1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264"/>
                  <a:gd name="T17" fmla="*/ 102 w 102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264">
                    <a:moveTo>
                      <a:pt x="0" y="22"/>
                    </a:moveTo>
                    <a:lnTo>
                      <a:pt x="2" y="264"/>
                    </a:lnTo>
                    <a:lnTo>
                      <a:pt x="93" y="183"/>
                    </a:lnTo>
                    <a:lnTo>
                      <a:pt x="102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17" name="Freeform 164"/>
              <p:cNvSpPr>
                <a:spLocks/>
              </p:cNvSpPr>
              <p:nvPr/>
            </p:nvSpPr>
            <p:spPr bwMode="auto">
              <a:xfrm>
                <a:off x="2048" y="3352"/>
                <a:ext cx="103" cy="100"/>
              </a:xfrm>
              <a:custGeom>
                <a:avLst/>
                <a:gdLst>
                  <a:gd name="T0" fmla="*/ 0 w 206"/>
                  <a:gd name="T1" fmla="*/ 0 h 199"/>
                  <a:gd name="T2" fmla="*/ 1 w 206"/>
                  <a:gd name="T3" fmla="*/ 1 h 199"/>
                  <a:gd name="T4" fmla="*/ 1 w 206"/>
                  <a:gd name="T5" fmla="*/ 1 h 199"/>
                  <a:gd name="T6" fmla="*/ 1 w 206"/>
                  <a:gd name="T7" fmla="*/ 1 h 199"/>
                  <a:gd name="T8" fmla="*/ 0 w 206"/>
                  <a:gd name="T9" fmla="*/ 0 h 1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6"/>
                  <a:gd name="T16" fmla="*/ 0 h 199"/>
                  <a:gd name="T17" fmla="*/ 206 w 206"/>
                  <a:gd name="T18" fmla="*/ 199 h 1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6" h="199">
                    <a:moveTo>
                      <a:pt x="0" y="0"/>
                    </a:moveTo>
                    <a:lnTo>
                      <a:pt x="9" y="145"/>
                    </a:lnTo>
                    <a:lnTo>
                      <a:pt x="206" y="199"/>
                    </a:lnTo>
                    <a:lnTo>
                      <a:pt x="203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18" name="Freeform 165"/>
              <p:cNvSpPr>
                <a:spLocks/>
              </p:cNvSpPr>
              <p:nvPr/>
            </p:nvSpPr>
            <p:spPr bwMode="auto">
              <a:xfrm>
                <a:off x="1999" y="3472"/>
                <a:ext cx="183" cy="123"/>
              </a:xfrm>
              <a:custGeom>
                <a:avLst/>
                <a:gdLst>
                  <a:gd name="T0" fmla="*/ 0 w 365"/>
                  <a:gd name="T1" fmla="*/ 0 h 245"/>
                  <a:gd name="T2" fmla="*/ 1 w 365"/>
                  <a:gd name="T3" fmla="*/ 1 h 245"/>
                  <a:gd name="T4" fmla="*/ 1 w 365"/>
                  <a:gd name="T5" fmla="*/ 1 h 245"/>
                  <a:gd name="T6" fmla="*/ 1 w 365"/>
                  <a:gd name="T7" fmla="*/ 1 h 245"/>
                  <a:gd name="T8" fmla="*/ 0 w 365"/>
                  <a:gd name="T9" fmla="*/ 0 h 2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5"/>
                  <a:gd name="T16" fmla="*/ 0 h 245"/>
                  <a:gd name="T17" fmla="*/ 365 w 365"/>
                  <a:gd name="T18" fmla="*/ 245 h 2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5" h="245">
                    <a:moveTo>
                      <a:pt x="0" y="0"/>
                    </a:moveTo>
                    <a:lnTo>
                      <a:pt x="7" y="91"/>
                    </a:lnTo>
                    <a:lnTo>
                      <a:pt x="365" y="245"/>
                    </a:lnTo>
                    <a:lnTo>
                      <a:pt x="360" y="1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19" name="Freeform 166"/>
              <p:cNvSpPr>
                <a:spLocks/>
              </p:cNvSpPr>
              <p:nvPr/>
            </p:nvSpPr>
            <p:spPr bwMode="auto">
              <a:xfrm>
                <a:off x="2062" y="3315"/>
                <a:ext cx="155" cy="23"/>
              </a:xfrm>
              <a:custGeom>
                <a:avLst/>
                <a:gdLst>
                  <a:gd name="T0" fmla="*/ 0 w 310"/>
                  <a:gd name="T1" fmla="*/ 0 h 46"/>
                  <a:gd name="T2" fmla="*/ 1 w 310"/>
                  <a:gd name="T3" fmla="*/ 1 h 46"/>
                  <a:gd name="T4" fmla="*/ 1 w 310"/>
                  <a:gd name="T5" fmla="*/ 1 h 46"/>
                  <a:gd name="T6" fmla="*/ 1 w 310"/>
                  <a:gd name="T7" fmla="*/ 0 h 46"/>
                  <a:gd name="T8" fmla="*/ 0 w 310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0"/>
                  <a:gd name="T16" fmla="*/ 0 h 46"/>
                  <a:gd name="T17" fmla="*/ 310 w 310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0" h="46">
                    <a:moveTo>
                      <a:pt x="0" y="0"/>
                    </a:moveTo>
                    <a:lnTo>
                      <a:pt x="222" y="46"/>
                    </a:lnTo>
                    <a:lnTo>
                      <a:pt x="310" y="34"/>
                    </a:lnTo>
                    <a:lnTo>
                      <a:pt x="1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20" name="Freeform 167"/>
              <p:cNvSpPr>
                <a:spLocks/>
              </p:cNvSpPr>
              <p:nvPr/>
            </p:nvSpPr>
            <p:spPr bwMode="auto">
              <a:xfrm>
                <a:off x="2195" y="3463"/>
                <a:ext cx="87" cy="116"/>
              </a:xfrm>
              <a:custGeom>
                <a:avLst/>
                <a:gdLst>
                  <a:gd name="T0" fmla="*/ 0 w 174"/>
                  <a:gd name="T1" fmla="*/ 0 h 233"/>
                  <a:gd name="T2" fmla="*/ 1 w 174"/>
                  <a:gd name="T3" fmla="*/ 0 h 233"/>
                  <a:gd name="T4" fmla="*/ 1 w 174"/>
                  <a:gd name="T5" fmla="*/ 0 h 233"/>
                  <a:gd name="T6" fmla="*/ 1 w 174"/>
                  <a:gd name="T7" fmla="*/ 0 h 233"/>
                  <a:gd name="T8" fmla="*/ 0 w 174"/>
                  <a:gd name="T9" fmla="*/ 0 h 2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4"/>
                  <a:gd name="T16" fmla="*/ 0 h 233"/>
                  <a:gd name="T17" fmla="*/ 174 w 174"/>
                  <a:gd name="T18" fmla="*/ 233 h 2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4" h="233">
                    <a:moveTo>
                      <a:pt x="0" y="130"/>
                    </a:moveTo>
                    <a:lnTo>
                      <a:pt x="2" y="233"/>
                    </a:lnTo>
                    <a:lnTo>
                      <a:pt x="168" y="44"/>
                    </a:lnTo>
                    <a:lnTo>
                      <a:pt x="174" y="0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21" name="Freeform 168"/>
              <p:cNvSpPr>
                <a:spLocks/>
              </p:cNvSpPr>
              <p:nvPr/>
            </p:nvSpPr>
            <p:spPr bwMode="auto">
              <a:xfrm>
                <a:off x="2013" y="3461"/>
                <a:ext cx="169" cy="60"/>
              </a:xfrm>
              <a:custGeom>
                <a:avLst/>
                <a:gdLst>
                  <a:gd name="T0" fmla="*/ 1 w 337"/>
                  <a:gd name="T1" fmla="*/ 0 h 121"/>
                  <a:gd name="T2" fmla="*/ 0 w 337"/>
                  <a:gd name="T3" fmla="*/ 0 h 121"/>
                  <a:gd name="T4" fmla="*/ 1 w 337"/>
                  <a:gd name="T5" fmla="*/ 0 h 121"/>
                  <a:gd name="T6" fmla="*/ 1 w 337"/>
                  <a:gd name="T7" fmla="*/ 0 h 121"/>
                  <a:gd name="T8" fmla="*/ 1 w 337"/>
                  <a:gd name="T9" fmla="*/ 0 h 1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7"/>
                  <a:gd name="T16" fmla="*/ 0 h 121"/>
                  <a:gd name="T17" fmla="*/ 337 w 337"/>
                  <a:gd name="T18" fmla="*/ 121 h 1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7" h="121">
                    <a:moveTo>
                      <a:pt x="21" y="0"/>
                    </a:moveTo>
                    <a:lnTo>
                      <a:pt x="0" y="7"/>
                    </a:lnTo>
                    <a:lnTo>
                      <a:pt x="337" y="121"/>
                    </a:lnTo>
                    <a:lnTo>
                      <a:pt x="335" y="94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3F3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22" name="Freeform 169"/>
              <p:cNvSpPr>
                <a:spLocks/>
              </p:cNvSpPr>
              <p:nvPr/>
            </p:nvSpPr>
            <p:spPr bwMode="auto">
              <a:xfrm>
                <a:off x="2060" y="3362"/>
                <a:ext cx="70" cy="70"/>
              </a:xfrm>
              <a:custGeom>
                <a:avLst/>
                <a:gdLst>
                  <a:gd name="T0" fmla="*/ 0 w 142"/>
                  <a:gd name="T1" fmla="*/ 0 h 139"/>
                  <a:gd name="T2" fmla="*/ 0 w 142"/>
                  <a:gd name="T3" fmla="*/ 1 h 139"/>
                  <a:gd name="T4" fmla="*/ 0 w 142"/>
                  <a:gd name="T5" fmla="*/ 1 h 139"/>
                  <a:gd name="T6" fmla="*/ 0 w 142"/>
                  <a:gd name="T7" fmla="*/ 1 h 139"/>
                  <a:gd name="T8" fmla="*/ 0 w 142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2"/>
                  <a:gd name="T16" fmla="*/ 0 h 139"/>
                  <a:gd name="T17" fmla="*/ 142 w 142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2" h="139">
                    <a:moveTo>
                      <a:pt x="61" y="0"/>
                    </a:moveTo>
                    <a:lnTo>
                      <a:pt x="142" y="19"/>
                    </a:lnTo>
                    <a:lnTo>
                      <a:pt x="37" y="139"/>
                    </a:lnTo>
                    <a:lnTo>
                      <a:pt x="0" y="129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7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23" name="Freeform 170"/>
              <p:cNvSpPr>
                <a:spLocks/>
              </p:cNvSpPr>
              <p:nvPr/>
            </p:nvSpPr>
            <p:spPr bwMode="auto">
              <a:xfrm>
                <a:off x="2048" y="3352"/>
                <a:ext cx="103" cy="100"/>
              </a:xfrm>
              <a:custGeom>
                <a:avLst/>
                <a:gdLst>
                  <a:gd name="T0" fmla="*/ 0 w 206"/>
                  <a:gd name="T1" fmla="*/ 0 h 199"/>
                  <a:gd name="T2" fmla="*/ 1 w 206"/>
                  <a:gd name="T3" fmla="*/ 1 h 199"/>
                  <a:gd name="T4" fmla="*/ 1 w 206"/>
                  <a:gd name="T5" fmla="*/ 1 h 199"/>
                  <a:gd name="T6" fmla="*/ 1 w 206"/>
                  <a:gd name="T7" fmla="*/ 1 h 199"/>
                  <a:gd name="T8" fmla="*/ 0 w 206"/>
                  <a:gd name="T9" fmla="*/ 0 h 1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6"/>
                  <a:gd name="T16" fmla="*/ 0 h 199"/>
                  <a:gd name="T17" fmla="*/ 206 w 206"/>
                  <a:gd name="T18" fmla="*/ 199 h 1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6" h="199">
                    <a:moveTo>
                      <a:pt x="0" y="0"/>
                    </a:moveTo>
                    <a:lnTo>
                      <a:pt x="203" y="43"/>
                    </a:lnTo>
                    <a:lnTo>
                      <a:pt x="206" y="199"/>
                    </a:lnTo>
                    <a:lnTo>
                      <a:pt x="188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24" name="Freeform 171"/>
              <p:cNvSpPr>
                <a:spLocks/>
              </p:cNvSpPr>
              <p:nvPr/>
            </p:nvSpPr>
            <p:spPr bwMode="auto">
              <a:xfrm>
                <a:off x="1999" y="3472"/>
                <a:ext cx="180" cy="67"/>
              </a:xfrm>
              <a:custGeom>
                <a:avLst/>
                <a:gdLst>
                  <a:gd name="T0" fmla="*/ 0 w 360"/>
                  <a:gd name="T1" fmla="*/ 0 h 133"/>
                  <a:gd name="T2" fmla="*/ 1 w 360"/>
                  <a:gd name="T3" fmla="*/ 1 h 133"/>
                  <a:gd name="T4" fmla="*/ 1 w 360"/>
                  <a:gd name="T5" fmla="*/ 1 h 133"/>
                  <a:gd name="T6" fmla="*/ 0 w 360"/>
                  <a:gd name="T7" fmla="*/ 0 h 13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60"/>
                  <a:gd name="T13" fmla="*/ 0 h 133"/>
                  <a:gd name="T14" fmla="*/ 360 w 360"/>
                  <a:gd name="T15" fmla="*/ 133 h 13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60" h="133">
                    <a:moveTo>
                      <a:pt x="0" y="0"/>
                    </a:moveTo>
                    <a:lnTo>
                      <a:pt x="4" y="41"/>
                    </a:lnTo>
                    <a:lnTo>
                      <a:pt x="360" y="1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25" name="Freeform 172"/>
              <p:cNvSpPr>
                <a:spLocks/>
              </p:cNvSpPr>
              <p:nvPr/>
            </p:nvSpPr>
            <p:spPr bwMode="auto">
              <a:xfrm>
                <a:off x="2020" y="3487"/>
                <a:ext cx="11" cy="10"/>
              </a:xfrm>
              <a:custGeom>
                <a:avLst/>
                <a:gdLst>
                  <a:gd name="T0" fmla="*/ 1 w 21"/>
                  <a:gd name="T1" fmla="*/ 1 h 19"/>
                  <a:gd name="T2" fmla="*/ 1 w 21"/>
                  <a:gd name="T3" fmla="*/ 1 h 19"/>
                  <a:gd name="T4" fmla="*/ 1 w 21"/>
                  <a:gd name="T5" fmla="*/ 1 h 19"/>
                  <a:gd name="T6" fmla="*/ 1 w 21"/>
                  <a:gd name="T7" fmla="*/ 1 h 19"/>
                  <a:gd name="T8" fmla="*/ 1 w 21"/>
                  <a:gd name="T9" fmla="*/ 1 h 19"/>
                  <a:gd name="T10" fmla="*/ 1 w 21"/>
                  <a:gd name="T11" fmla="*/ 1 h 19"/>
                  <a:gd name="T12" fmla="*/ 1 w 21"/>
                  <a:gd name="T13" fmla="*/ 1 h 19"/>
                  <a:gd name="T14" fmla="*/ 1 w 21"/>
                  <a:gd name="T15" fmla="*/ 1 h 19"/>
                  <a:gd name="T16" fmla="*/ 1 w 21"/>
                  <a:gd name="T17" fmla="*/ 0 h 19"/>
                  <a:gd name="T18" fmla="*/ 1 w 21"/>
                  <a:gd name="T19" fmla="*/ 1 h 19"/>
                  <a:gd name="T20" fmla="*/ 1 w 21"/>
                  <a:gd name="T21" fmla="*/ 1 h 19"/>
                  <a:gd name="T22" fmla="*/ 1 w 21"/>
                  <a:gd name="T23" fmla="*/ 1 h 19"/>
                  <a:gd name="T24" fmla="*/ 0 w 21"/>
                  <a:gd name="T25" fmla="*/ 1 h 19"/>
                  <a:gd name="T26" fmla="*/ 1 w 21"/>
                  <a:gd name="T27" fmla="*/ 1 h 19"/>
                  <a:gd name="T28" fmla="*/ 1 w 21"/>
                  <a:gd name="T29" fmla="*/ 1 h 19"/>
                  <a:gd name="T30" fmla="*/ 1 w 21"/>
                  <a:gd name="T31" fmla="*/ 1 h 19"/>
                  <a:gd name="T32" fmla="*/ 1 w 21"/>
                  <a:gd name="T33" fmla="*/ 1 h 1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1"/>
                  <a:gd name="T52" fmla="*/ 0 h 19"/>
                  <a:gd name="T53" fmla="*/ 21 w 21"/>
                  <a:gd name="T54" fmla="*/ 19 h 1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1" h="19">
                    <a:moveTo>
                      <a:pt x="10" y="19"/>
                    </a:moveTo>
                    <a:lnTo>
                      <a:pt x="15" y="19"/>
                    </a:lnTo>
                    <a:lnTo>
                      <a:pt x="17" y="17"/>
                    </a:lnTo>
                    <a:lnTo>
                      <a:pt x="19" y="15"/>
                    </a:lnTo>
                    <a:lnTo>
                      <a:pt x="21" y="11"/>
                    </a:lnTo>
                    <a:lnTo>
                      <a:pt x="19" y="7"/>
                    </a:lnTo>
                    <a:lnTo>
                      <a:pt x="17" y="3"/>
                    </a:lnTo>
                    <a:lnTo>
                      <a:pt x="15" y="1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0" y="10"/>
                    </a:lnTo>
                    <a:lnTo>
                      <a:pt x="1" y="13"/>
                    </a:lnTo>
                    <a:lnTo>
                      <a:pt x="3" y="16"/>
                    </a:lnTo>
                    <a:lnTo>
                      <a:pt x="6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26" name="Freeform 173"/>
              <p:cNvSpPr>
                <a:spLocks/>
              </p:cNvSpPr>
              <p:nvPr/>
            </p:nvSpPr>
            <p:spPr bwMode="auto">
              <a:xfrm>
                <a:off x="2126" y="3531"/>
                <a:ext cx="45" cy="25"/>
              </a:xfrm>
              <a:custGeom>
                <a:avLst/>
                <a:gdLst>
                  <a:gd name="T0" fmla="*/ 0 w 89"/>
                  <a:gd name="T1" fmla="*/ 0 h 51"/>
                  <a:gd name="T2" fmla="*/ 0 w 89"/>
                  <a:gd name="T3" fmla="*/ 0 h 51"/>
                  <a:gd name="T4" fmla="*/ 1 w 89"/>
                  <a:gd name="T5" fmla="*/ 0 h 51"/>
                  <a:gd name="T6" fmla="*/ 1 w 89"/>
                  <a:gd name="T7" fmla="*/ 0 h 51"/>
                  <a:gd name="T8" fmla="*/ 0 w 89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9"/>
                  <a:gd name="T16" fmla="*/ 0 h 51"/>
                  <a:gd name="T17" fmla="*/ 89 w 89"/>
                  <a:gd name="T18" fmla="*/ 51 h 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9" h="51">
                    <a:moveTo>
                      <a:pt x="0" y="0"/>
                    </a:moveTo>
                    <a:lnTo>
                      <a:pt x="0" y="14"/>
                    </a:lnTo>
                    <a:lnTo>
                      <a:pt x="89" y="51"/>
                    </a:lnTo>
                    <a:lnTo>
                      <a:pt x="89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9727" name="Freeform 174"/>
              <p:cNvSpPr>
                <a:spLocks/>
              </p:cNvSpPr>
              <p:nvPr/>
            </p:nvSpPr>
            <p:spPr bwMode="auto">
              <a:xfrm>
                <a:off x="2133" y="3455"/>
                <a:ext cx="18" cy="10"/>
              </a:xfrm>
              <a:custGeom>
                <a:avLst/>
                <a:gdLst>
                  <a:gd name="T0" fmla="*/ 0 w 37"/>
                  <a:gd name="T1" fmla="*/ 0 h 20"/>
                  <a:gd name="T2" fmla="*/ 0 w 37"/>
                  <a:gd name="T3" fmla="*/ 1 h 20"/>
                  <a:gd name="T4" fmla="*/ 0 w 37"/>
                  <a:gd name="T5" fmla="*/ 1 h 20"/>
                  <a:gd name="T6" fmla="*/ 0 w 37"/>
                  <a:gd name="T7" fmla="*/ 1 h 20"/>
                  <a:gd name="T8" fmla="*/ 0 w 37"/>
                  <a:gd name="T9" fmla="*/ 0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"/>
                  <a:gd name="T16" fmla="*/ 0 h 20"/>
                  <a:gd name="T17" fmla="*/ 37 w 37"/>
                  <a:gd name="T18" fmla="*/ 20 h 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" h="20">
                    <a:moveTo>
                      <a:pt x="2" y="0"/>
                    </a:moveTo>
                    <a:lnTo>
                      <a:pt x="0" y="10"/>
                    </a:lnTo>
                    <a:lnTo>
                      <a:pt x="37" y="20"/>
                    </a:lnTo>
                    <a:lnTo>
                      <a:pt x="37" y="1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pic>
        <p:nvPicPr>
          <p:cNvPr id="949423" name="Picture 175" descr="Diagram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495800"/>
            <a:ext cx="3284538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9424" name="Text Box 176"/>
          <p:cNvSpPr txBox="1">
            <a:spLocks noChangeArrowheads="1"/>
          </p:cNvSpPr>
          <p:nvPr/>
        </p:nvSpPr>
        <p:spPr bwMode="auto">
          <a:xfrm>
            <a:off x="434975" y="4648200"/>
            <a:ext cx="4746625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8275" indent="-168275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  <a:cs typeface="ＭＳ Ｐゴシック" charset="0"/>
              </a:defRPr>
            </a:lvl1pPr>
            <a:lvl2pPr marL="568325" indent="-111125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 b="0" dirty="0">
                <a:latin typeface="+mj-lt"/>
              </a:rPr>
              <a:t>Serial point-to-point bus replacements</a:t>
            </a:r>
          </a:p>
          <a:p>
            <a:pPr lvl="1" eaLnBrk="1" hangingPunct="1">
              <a:buFont typeface="Times" charset="0"/>
              <a:buChar char="•"/>
              <a:defRPr/>
            </a:pPr>
            <a:r>
              <a:rPr lang="en-US" sz="1800" b="0" dirty="0">
                <a:latin typeface="+mj-lt"/>
                <a:cs typeface="ＭＳ Ｐゴシック" charset="0"/>
              </a:rPr>
              <a:t>Multi </a:t>
            </a:r>
            <a:r>
              <a:rPr lang="en-US" sz="1800" b="0" dirty="0" err="1">
                <a:latin typeface="+mj-lt"/>
                <a:cs typeface="ＭＳ Ｐゴシック" charset="0"/>
              </a:rPr>
              <a:t>Gbit</a:t>
            </a:r>
            <a:r>
              <a:rPr lang="en-US" sz="1800" b="0" dirty="0">
                <a:latin typeface="+mj-lt"/>
                <a:cs typeface="ＭＳ Ｐゴシック" charset="0"/>
              </a:rPr>
              <a:t>/sec serial links!</a:t>
            </a:r>
          </a:p>
          <a:p>
            <a:pPr lvl="1" eaLnBrk="1" hangingPunct="1">
              <a:buFont typeface="Times" charset="0"/>
              <a:buChar char="•"/>
              <a:defRPr/>
            </a:pPr>
            <a:r>
              <a:rPr lang="en-US" sz="1800" b="0" dirty="0" err="1">
                <a:latin typeface="+mj-lt"/>
                <a:cs typeface="ＭＳ Ｐゴシック" charset="0"/>
              </a:rPr>
              <a:t>PCIe</a:t>
            </a:r>
            <a:r>
              <a:rPr lang="en-US" sz="1800" b="0" dirty="0">
                <a:latin typeface="+mj-lt"/>
                <a:cs typeface="ＭＳ Ｐゴシック" charset="0"/>
              </a:rPr>
              <a:t>, </a:t>
            </a:r>
            <a:r>
              <a:rPr lang="en-US" sz="1800" b="0" dirty="0" err="1">
                <a:latin typeface="+mj-lt"/>
                <a:cs typeface="ＭＳ Ｐゴシック" charset="0"/>
              </a:rPr>
              <a:t>Infiniband</a:t>
            </a:r>
            <a:r>
              <a:rPr lang="en-US" sz="1800" b="0" dirty="0">
                <a:latin typeface="+mj-lt"/>
                <a:cs typeface="ＭＳ Ｐゴシック" charset="0"/>
              </a:rPr>
              <a:t>, SATA, USB, ...</a:t>
            </a:r>
          </a:p>
          <a:p>
            <a:pPr lvl="1" eaLnBrk="1" hangingPunct="1">
              <a:buFont typeface="Times" charset="0"/>
              <a:buChar char="•"/>
              <a:defRPr/>
            </a:pPr>
            <a:r>
              <a:rPr lang="en-US" sz="1800" b="0" dirty="0">
                <a:latin typeface="+mj-lt"/>
                <a:cs typeface="ＭＳ Ｐゴシック" charset="0"/>
              </a:rPr>
              <a:t>Packets, headers</a:t>
            </a:r>
          </a:p>
          <a:p>
            <a:pPr lvl="1" eaLnBrk="1" hangingPunct="1">
              <a:buFont typeface="Times" charset="0"/>
              <a:buChar char="•"/>
              <a:defRPr/>
            </a:pPr>
            <a:r>
              <a:rPr lang="en-US" sz="1800" b="0" dirty="0">
                <a:latin typeface="+mj-lt"/>
                <a:cs typeface="ＭＳ Ｐゴシック" charset="0"/>
              </a:rPr>
              <a:t>Switches, routing</a:t>
            </a:r>
          </a:p>
          <a:p>
            <a:pPr lvl="1" eaLnBrk="1" hangingPunct="1">
              <a:buFont typeface="Times" charset="0"/>
              <a:buChar char="•"/>
              <a:defRPr/>
            </a:pPr>
            <a:r>
              <a:rPr lang="en-US" sz="1800" b="0" dirty="0">
                <a:latin typeface="+mj-lt"/>
                <a:cs typeface="ＭＳ Ｐゴシック" charset="0"/>
              </a:rPr>
              <a:t>Trend: localized, superfast, serial networks!</a:t>
            </a:r>
          </a:p>
        </p:txBody>
      </p:sp>
      <p:pic>
        <p:nvPicPr>
          <p:cNvPr id="949425" name="Picture 177" descr="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7600"/>
            <a:ext cx="1725613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rebuchet MS" charset="0"/>
              </a:rPr>
              <a:t>Serial, Point-to-Point Communications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4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49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49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49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9252" grpId="0"/>
      <p:bldP spid="9494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218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" y="228600"/>
            <a:ext cx="91440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Improving on the bus:</a:t>
            </a:r>
            <a:br>
              <a:rPr lang="en-US" dirty="0">
                <a:cs typeface="+mj-cs"/>
              </a:rPr>
            </a:br>
            <a:r>
              <a:rPr lang="en-US" sz="2000" i="1" dirty="0">
                <a:cs typeface="+mj-cs"/>
              </a:rPr>
              <a:t>lessons learned from the network world</a:t>
            </a:r>
          </a:p>
        </p:txBody>
      </p:sp>
      <p:sp>
        <p:nvSpPr>
          <p:cNvPr id="905220" name="Text Box 4"/>
          <p:cNvSpPr txBox="1">
            <a:spLocks noChangeArrowheads="1"/>
          </p:cNvSpPr>
          <p:nvPr/>
        </p:nvSpPr>
        <p:spPr bwMode="auto">
          <a:xfrm>
            <a:off x="76200" y="1341438"/>
            <a:ext cx="5867400" cy="147796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1143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 dirty="0">
                <a:latin typeface="+mj-lt"/>
              </a:rPr>
              <a:t>Bus issues:</a:t>
            </a:r>
          </a:p>
          <a:p>
            <a:pPr lvl="1" eaLnBrk="1" hangingPunct="1">
              <a:buFontTx/>
              <a:buChar char="•"/>
              <a:defRPr/>
            </a:pPr>
            <a:r>
              <a:rPr lang="en-US" sz="1800" dirty="0">
                <a:latin typeface="+mj-lt"/>
              </a:rPr>
              <a:t> shared medium </a:t>
            </a:r>
            <a:r>
              <a:rPr lang="en-US" sz="1800" dirty="0">
                <a:latin typeface="+mj-lt"/>
                <a:sym typeface="Symbol" charset="0"/>
              </a:rPr>
              <a:t>→ arbitrate between requesters</a:t>
            </a:r>
          </a:p>
          <a:p>
            <a:pPr lvl="1" eaLnBrk="1" hangingPunct="1">
              <a:buFontTx/>
              <a:buChar char="•"/>
              <a:defRPr/>
            </a:pPr>
            <a:r>
              <a:rPr lang="en-US" sz="1800" dirty="0">
                <a:latin typeface="+mj-lt"/>
                <a:sym typeface="Symbol" charset="0"/>
              </a:rPr>
              <a:t> clock skew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>
                <a:latin typeface="+mj-lt"/>
                <a:cs typeface="ＭＳ Ｐゴシック" charset="0"/>
                <a:sym typeface="Symbol" charset="0"/>
              </a:rPr>
              <a:t>→ </a:t>
            </a:r>
            <a:r>
              <a:rPr lang="en-US" sz="1800" dirty="0">
                <a:latin typeface="+mj-lt"/>
                <a:sym typeface="Symbol" charset="0"/>
              </a:rPr>
              <a:t>parallel bit lines, variable timings</a:t>
            </a:r>
          </a:p>
          <a:p>
            <a:pPr lvl="1" eaLnBrk="1" hangingPunct="1">
              <a:buFontTx/>
              <a:buChar char="•"/>
              <a:defRPr/>
            </a:pPr>
            <a:r>
              <a:rPr lang="en-US" sz="1800" dirty="0">
                <a:latin typeface="+mj-lt"/>
                <a:sym typeface="Symbol" charset="0"/>
              </a:rPr>
              <a:t> multiple originators 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>
                <a:latin typeface="+mj-lt"/>
                <a:cs typeface="ＭＳ Ｐゴシック" charset="0"/>
                <a:sym typeface="Symbol" charset="0"/>
              </a:rPr>
              <a:t>→</a:t>
            </a:r>
            <a:r>
              <a:rPr lang="en-US" sz="1800" dirty="0">
                <a:latin typeface="+mj-lt"/>
                <a:sym typeface="Symbol" charset="0"/>
              </a:rPr>
              <a:t> turnaround time</a:t>
            </a:r>
          </a:p>
          <a:p>
            <a:pPr lvl="1" eaLnBrk="1" hangingPunct="1">
              <a:buFontTx/>
              <a:buChar char="•"/>
              <a:defRPr/>
            </a:pPr>
            <a:r>
              <a:rPr lang="en-US" sz="1800" dirty="0">
                <a:latin typeface="+mj-lt"/>
                <a:sym typeface="Symbol" charset="0"/>
              </a:rPr>
              <a:t> impedance discontinuities, stubs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>
                <a:latin typeface="+mj-lt"/>
                <a:cs typeface="ＭＳ Ｐゴシック" charset="0"/>
                <a:sym typeface="Symbol" charset="0"/>
              </a:rPr>
              <a:t>→</a:t>
            </a:r>
            <a:r>
              <a:rPr lang="en-US" sz="1800" dirty="0">
                <a:latin typeface="+mj-lt"/>
                <a:sym typeface="Symbol" charset="0"/>
              </a:rPr>
              <a:t> reflections</a:t>
            </a:r>
          </a:p>
        </p:txBody>
      </p:sp>
      <p:grpSp>
        <p:nvGrpSpPr>
          <p:cNvPr id="38915" name="Group 3"/>
          <p:cNvGrpSpPr>
            <a:grpSpLocks/>
          </p:cNvGrpSpPr>
          <p:nvPr/>
        </p:nvGrpSpPr>
        <p:grpSpPr bwMode="auto">
          <a:xfrm>
            <a:off x="5930900" y="1600200"/>
            <a:ext cx="2971800" cy="795339"/>
            <a:chOff x="4800600" y="1066800"/>
            <a:chExt cx="2971800" cy="794788"/>
          </a:xfrm>
        </p:grpSpPr>
        <p:sp>
          <p:nvSpPr>
            <p:cNvPr id="905223" name="Line 7"/>
            <p:cNvSpPr>
              <a:spLocks noChangeShapeType="1"/>
            </p:cNvSpPr>
            <p:nvPr/>
          </p:nvSpPr>
          <p:spPr bwMode="auto">
            <a:xfrm>
              <a:off x="4800600" y="1066800"/>
              <a:ext cx="2971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25" name="Line 9"/>
            <p:cNvSpPr>
              <a:spLocks noChangeShapeType="1"/>
            </p:cNvSpPr>
            <p:nvPr/>
          </p:nvSpPr>
          <p:spPr bwMode="auto">
            <a:xfrm>
              <a:off x="5105400" y="1066800"/>
              <a:ext cx="0" cy="4410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27" name="Line 11"/>
            <p:cNvSpPr>
              <a:spLocks noChangeShapeType="1"/>
            </p:cNvSpPr>
            <p:nvPr/>
          </p:nvSpPr>
          <p:spPr bwMode="auto">
            <a:xfrm>
              <a:off x="5715000" y="1066800"/>
              <a:ext cx="0" cy="4410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29" name="Line 13"/>
            <p:cNvSpPr>
              <a:spLocks noChangeShapeType="1"/>
            </p:cNvSpPr>
            <p:nvPr/>
          </p:nvSpPr>
          <p:spPr bwMode="auto">
            <a:xfrm>
              <a:off x="6324600" y="1066800"/>
              <a:ext cx="0" cy="4410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31" name="Line 15"/>
            <p:cNvSpPr>
              <a:spLocks noChangeShapeType="1"/>
            </p:cNvSpPr>
            <p:nvPr/>
          </p:nvSpPr>
          <p:spPr bwMode="auto">
            <a:xfrm>
              <a:off x="6934200" y="1066800"/>
              <a:ext cx="0" cy="4410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33" name="Line 17"/>
            <p:cNvSpPr>
              <a:spLocks noChangeShapeType="1"/>
            </p:cNvSpPr>
            <p:nvPr/>
          </p:nvSpPr>
          <p:spPr bwMode="auto">
            <a:xfrm>
              <a:off x="7543800" y="1066800"/>
              <a:ext cx="0" cy="4410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35" name="Rectangle 19"/>
            <p:cNvSpPr>
              <a:spLocks noChangeArrowheads="1"/>
            </p:cNvSpPr>
            <p:nvPr/>
          </p:nvSpPr>
          <p:spPr bwMode="auto">
            <a:xfrm>
              <a:off x="4884738" y="1523684"/>
              <a:ext cx="442912" cy="337904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latin typeface="+mj-lt"/>
                  <a:ea typeface="ＭＳ Ｐゴシック" charset="0"/>
                </a:rPr>
                <a:t>O</a:t>
              </a:r>
            </a:p>
          </p:txBody>
        </p:sp>
        <p:sp>
          <p:nvSpPr>
            <p:cNvPr id="905236" name="Rectangle 20"/>
            <p:cNvSpPr>
              <a:spLocks noChangeArrowheads="1"/>
            </p:cNvSpPr>
            <p:nvPr/>
          </p:nvSpPr>
          <p:spPr bwMode="auto">
            <a:xfrm>
              <a:off x="6719888" y="1523683"/>
              <a:ext cx="442912" cy="337904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latin typeface="+mj-lt"/>
                  <a:ea typeface="ＭＳ Ｐゴシック" charset="0"/>
                </a:rPr>
                <a:t>R</a:t>
              </a:r>
            </a:p>
          </p:txBody>
        </p:sp>
        <p:sp>
          <p:nvSpPr>
            <p:cNvPr id="905237" name="Rectangle 21"/>
            <p:cNvSpPr>
              <a:spLocks noChangeArrowheads="1"/>
            </p:cNvSpPr>
            <p:nvPr/>
          </p:nvSpPr>
          <p:spPr bwMode="auto">
            <a:xfrm>
              <a:off x="5500688" y="1523683"/>
              <a:ext cx="442912" cy="33790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38" name="Rectangle 22"/>
            <p:cNvSpPr>
              <a:spLocks noChangeArrowheads="1"/>
            </p:cNvSpPr>
            <p:nvPr/>
          </p:nvSpPr>
          <p:spPr bwMode="auto">
            <a:xfrm>
              <a:off x="6110288" y="1523683"/>
              <a:ext cx="442912" cy="33790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39" name="Rectangle 23"/>
            <p:cNvSpPr>
              <a:spLocks noChangeArrowheads="1"/>
            </p:cNvSpPr>
            <p:nvPr/>
          </p:nvSpPr>
          <p:spPr bwMode="auto">
            <a:xfrm>
              <a:off x="7329488" y="1523683"/>
              <a:ext cx="442912" cy="33790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</p:grpSp>
      <p:sp>
        <p:nvSpPr>
          <p:cNvPr id="31748" name="Text Box 6"/>
          <p:cNvSpPr txBox="1">
            <a:spLocks noChangeArrowheads="1"/>
          </p:cNvSpPr>
          <p:nvPr/>
        </p:nvSpPr>
        <p:spPr bwMode="auto">
          <a:xfrm>
            <a:off x="2074863" y="3429000"/>
            <a:ext cx="7078662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42900" indent="-2333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latin typeface="Bookman Old Style" charset="0"/>
              </a:rPr>
              <a:t>REPLACEMENT: fast unidirectional </a:t>
            </a:r>
            <a:r>
              <a:rPr lang="en-US" altLang="en-US" sz="1800">
                <a:solidFill>
                  <a:srgbClr val="FF0000"/>
                </a:solidFill>
                <a:latin typeface="Bookman Old Style" charset="0"/>
              </a:rPr>
              <a:t>serial point-to-point link</a:t>
            </a:r>
            <a:endParaRPr lang="en-US" altLang="en-US" sz="1800">
              <a:latin typeface="Bookman Old Style" charset="0"/>
            </a:endParaRPr>
          </a:p>
          <a:p>
            <a:pPr lvl="1" eaLnBrk="1" hangingPunct="1">
              <a:buFontTx/>
              <a:buChar char="•"/>
            </a:pPr>
            <a:r>
              <a:rPr lang="en-US" altLang="en-US" sz="1800">
                <a:latin typeface="Bookman Old Style" charset="0"/>
              </a:rPr>
              <a:t>one transmitter, one receiver  </a:t>
            </a:r>
            <a:r>
              <a:rPr lang="en-US" altLang="en-US" sz="1800">
                <a:latin typeface="Bookman Old Style" charset="0"/>
                <a:sym typeface="Symbol" charset="2"/>
              </a:rPr>
              <a:t>→ no arbitration, no turnaround</a:t>
            </a:r>
          </a:p>
          <a:p>
            <a:pPr lvl="1" eaLnBrk="1" hangingPunct="1">
              <a:buFontTx/>
              <a:buChar char="•"/>
            </a:pPr>
            <a:r>
              <a:rPr lang="en-US" altLang="en-US" sz="1800">
                <a:latin typeface="Bookman Old Style" charset="0"/>
              </a:rPr>
              <a:t>serial packets replace parallel wire bundles</a:t>
            </a:r>
            <a:endParaRPr lang="en-US" altLang="en-US" sz="1800">
              <a:latin typeface="Bookman Old Style" charset="0"/>
              <a:sym typeface="Symbol" charset="2"/>
            </a:endParaRPr>
          </a:p>
          <a:p>
            <a:pPr lvl="1" eaLnBrk="1" hangingPunct="1">
              <a:buFontTx/>
              <a:buChar char="•"/>
            </a:pPr>
            <a:r>
              <a:rPr lang="en-US" altLang="en-US" sz="1800">
                <a:latin typeface="Bookman Old Style" charset="0"/>
                <a:sym typeface="Symbol" charset="2"/>
              </a:rPr>
              <a:t>clock recovered from data bits</a:t>
            </a:r>
            <a:r>
              <a:rPr lang="en-US" altLang="en-US" sz="1800">
                <a:latin typeface="Bookman Old Style" charset="0"/>
              </a:rPr>
              <a:t> </a:t>
            </a:r>
            <a:r>
              <a:rPr lang="en-US" altLang="en-US" sz="1800">
                <a:latin typeface="Bookman Old Style" charset="0"/>
                <a:sym typeface="Symbol" charset="2"/>
              </a:rPr>
              <a:t>→ no skew problems</a:t>
            </a:r>
          </a:p>
          <a:p>
            <a:pPr lvl="1" eaLnBrk="1" hangingPunct="1">
              <a:buFontTx/>
              <a:buChar char="•"/>
            </a:pPr>
            <a:r>
              <a:rPr lang="en-US" altLang="en-US" sz="1800">
                <a:latin typeface="Bookman Old Style" charset="0"/>
                <a:sym typeface="Symbol" charset="2"/>
              </a:rPr>
              <a:t>unidirectional, point-to-point → good signal quality</a:t>
            </a:r>
          </a:p>
          <a:p>
            <a:pPr lvl="1" eaLnBrk="1" hangingPunct="1">
              <a:buFontTx/>
              <a:buChar char="•"/>
            </a:pPr>
            <a:r>
              <a:rPr lang="en-US" altLang="en-US" sz="1800">
                <a:latin typeface="Bookman Old Style" charset="0"/>
                <a:sym typeface="Symbol" charset="2"/>
              </a:rPr>
              <a:t>need more throughput? → use multiple serial links in parallel…</a:t>
            </a:r>
          </a:p>
          <a:p>
            <a:pPr lvl="1" eaLnBrk="1" hangingPunct="1">
              <a:buFontTx/>
              <a:buChar char="•"/>
            </a:pPr>
            <a:r>
              <a:rPr lang="en-US" altLang="en-US" sz="1800">
                <a:latin typeface="Bookman Old Style" charset="0"/>
                <a:sym typeface="Symbol" charset="2"/>
              </a:rPr>
              <a:t>need many-to-many communication? → switches (like Ethernet)</a:t>
            </a:r>
          </a:p>
          <a:p>
            <a:pPr lvl="1" eaLnBrk="1" hangingPunct="1">
              <a:buFontTx/>
              <a:buChar char="•"/>
            </a:pPr>
            <a:r>
              <a:rPr lang="en-US" altLang="en-US" sz="1800">
                <a:latin typeface="Bookman Old Style" charset="0"/>
                <a:sym typeface="Symbol" charset="2"/>
              </a:rPr>
              <a:t>complex interface → Moore’</a:t>
            </a:r>
            <a:r>
              <a:rPr lang="en-US" altLang="ja-JP" sz="1800">
                <a:latin typeface="Bookman Old Style" charset="0"/>
                <a:sym typeface="Symbol" charset="2"/>
              </a:rPr>
              <a:t>s law to the rescue!  </a:t>
            </a:r>
            <a:endParaRPr lang="en-US" altLang="en-US" sz="1800">
              <a:latin typeface="Bookman Old Style" charset="0"/>
              <a:sym typeface="Symbol" charset="2"/>
            </a:endParaRPr>
          </a:p>
        </p:txBody>
      </p:sp>
      <p:grpSp>
        <p:nvGrpSpPr>
          <p:cNvPr id="38917" name="Group 4"/>
          <p:cNvGrpSpPr>
            <a:grpSpLocks/>
          </p:cNvGrpSpPr>
          <p:nvPr/>
        </p:nvGrpSpPr>
        <p:grpSpPr bwMode="auto">
          <a:xfrm>
            <a:off x="623888" y="3790950"/>
            <a:ext cx="941387" cy="631825"/>
            <a:chOff x="5103812" y="3740736"/>
            <a:chExt cx="940459" cy="631656"/>
          </a:xfrm>
        </p:grpSpPr>
        <p:sp>
          <p:nvSpPr>
            <p:cNvPr id="905240" name="Rectangle 24"/>
            <p:cNvSpPr>
              <a:spLocks noChangeArrowheads="1"/>
            </p:cNvSpPr>
            <p:nvPr/>
          </p:nvSpPr>
          <p:spPr bwMode="auto">
            <a:xfrm>
              <a:off x="5103812" y="3740736"/>
              <a:ext cx="367937" cy="338048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latin typeface="+mj-lt"/>
                  <a:ea typeface="ＭＳ Ｐゴシック" charset="0"/>
                </a:rPr>
                <a:t>O</a:t>
              </a:r>
            </a:p>
          </p:txBody>
        </p:sp>
        <p:sp>
          <p:nvSpPr>
            <p:cNvPr id="905241" name="Rectangle 25"/>
            <p:cNvSpPr>
              <a:spLocks noChangeArrowheads="1"/>
            </p:cNvSpPr>
            <p:nvPr/>
          </p:nvSpPr>
          <p:spPr bwMode="auto">
            <a:xfrm>
              <a:off x="5728670" y="3740736"/>
              <a:ext cx="315601" cy="338048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latin typeface="+mj-lt"/>
                  <a:ea typeface="ＭＳ Ｐゴシック" charset="0"/>
                </a:rPr>
                <a:t>R</a:t>
              </a:r>
            </a:p>
          </p:txBody>
        </p:sp>
        <p:sp>
          <p:nvSpPr>
            <p:cNvPr id="905242" name="Line 26"/>
            <p:cNvSpPr>
              <a:spLocks noChangeShapeType="1"/>
            </p:cNvSpPr>
            <p:nvPr/>
          </p:nvSpPr>
          <p:spPr bwMode="auto">
            <a:xfrm>
              <a:off x="5486022" y="3748672"/>
              <a:ext cx="24264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43" name="Line 27"/>
            <p:cNvSpPr>
              <a:spLocks noChangeShapeType="1"/>
            </p:cNvSpPr>
            <p:nvPr/>
          </p:nvSpPr>
          <p:spPr bwMode="auto">
            <a:xfrm flipH="1">
              <a:off x="5471749" y="3977211"/>
              <a:ext cx="2426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55" name="Text Box 39"/>
            <p:cNvSpPr txBox="1">
              <a:spLocks noChangeArrowheads="1"/>
            </p:cNvSpPr>
            <p:nvPr/>
          </p:nvSpPr>
          <p:spPr bwMode="auto">
            <a:xfrm>
              <a:off x="5401968" y="4034345"/>
              <a:ext cx="451991" cy="33804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dirty="0">
                  <a:latin typeface="+mj-lt"/>
                  <a:ea typeface="ＭＳ Ｐゴシック" charset="0"/>
                </a:rPr>
                <a:t>1x</a:t>
              </a:r>
            </a:p>
          </p:txBody>
        </p:sp>
      </p:grp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430213" y="4884738"/>
            <a:ext cx="1357312" cy="973137"/>
            <a:chOff x="4521" y="2249"/>
            <a:chExt cx="855" cy="613"/>
          </a:xfrm>
        </p:grpSpPr>
        <p:sp>
          <p:nvSpPr>
            <p:cNvPr id="905244" name="Rectangle 28"/>
            <p:cNvSpPr>
              <a:spLocks noChangeArrowheads="1"/>
            </p:cNvSpPr>
            <p:nvPr/>
          </p:nvSpPr>
          <p:spPr bwMode="auto">
            <a:xfrm>
              <a:off x="4521" y="2249"/>
              <a:ext cx="279" cy="448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latin typeface="+mj-lt"/>
                  <a:ea typeface="ＭＳ Ｐゴシック" charset="0"/>
                </a:rPr>
                <a:t>O</a:t>
              </a:r>
            </a:p>
          </p:txBody>
        </p:sp>
        <p:sp>
          <p:nvSpPr>
            <p:cNvPr id="905245" name="Rectangle 29"/>
            <p:cNvSpPr>
              <a:spLocks noChangeArrowheads="1"/>
            </p:cNvSpPr>
            <p:nvPr/>
          </p:nvSpPr>
          <p:spPr bwMode="auto">
            <a:xfrm>
              <a:off x="5097" y="2249"/>
              <a:ext cx="279" cy="448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latin typeface="+mj-lt"/>
                  <a:ea typeface="ＭＳ Ｐゴシック" charset="0"/>
                </a:rPr>
                <a:t>R</a:t>
              </a:r>
            </a:p>
          </p:txBody>
        </p:sp>
        <p:sp>
          <p:nvSpPr>
            <p:cNvPr id="905246" name="Line 30"/>
            <p:cNvSpPr>
              <a:spLocks noChangeShapeType="1"/>
            </p:cNvSpPr>
            <p:nvPr/>
          </p:nvSpPr>
          <p:spPr bwMode="auto">
            <a:xfrm>
              <a:off x="4818" y="2361"/>
              <a:ext cx="27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47" name="Line 31"/>
            <p:cNvSpPr>
              <a:spLocks noChangeShapeType="1"/>
            </p:cNvSpPr>
            <p:nvPr/>
          </p:nvSpPr>
          <p:spPr bwMode="auto">
            <a:xfrm flipH="1">
              <a:off x="4809" y="2505"/>
              <a:ext cx="27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49" name="Line 33"/>
            <p:cNvSpPr>
              <a:spLocks noChangeShapeType="1"/>
            </p:cNvSpPr>
            <p:nvPr/>
          </p:nvSpPr>
          <p:spPr bwMode="auto">
            <a:xfrm flipH="1">
              <a:off x="4809" y="2553"/>
              <a:ext cx="27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50" name="Line 34"/>
            <p:cNvSpPr>
              <a:spLocks noChangeShapeType="1"/>
            </p:cNvSpPr>
            <p:nvPr/>
          </p:nvSpPr>
          <p:spPr bwMode="auto">
            <a:xfrm flipH="1">
              <a:off x="4809" y="2601"/>
              <a:ext cx="27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51" name="Line 35"/>
            <p:cNvSpPr>
              <a:spLocks noChangeShapeType="1"/>
            </p:cNvSpPr>
            <p:nvPr/>
          </p:nvSpPr>
          <p:spPr bwMode="auto">
            <a:xfrm flipH="1">
              <a:off x="4809" y="2649"/>
              <a:ext cx="27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52" name="Line 36"/>
            <p:cNvSpPr>
              <a:spLocks noChangeShapeType="1"/>
            </p:cNvSpPr>
            <p:nvPr/>
          </p:nvSpPr>
          <p:spPr bwMode="auto">
            <a:xfrm>
              <a:off x="4818" y="2409"/>
              <a:ext cx="27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53" name="Line 37"/>
            <p:cNvSpPr>
              <a:spLocks noChangeShapeType="1"/>
            </p:cNvSpPr>
            <p:nvPr/>
          </p:nvSpPr>
          <p:spPr bwMode="auto">
            <a:xfrm>
              <a:off x="4818" y="2457"/>
              <a:ext cx="27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54" name="Line 38"/>
            <p:cNvSpPr>
              <a:spLocks noChangeShapeType="1"/>
            </p:cNvSpPr>
            <p:nvPr/>
          </p:nvSpPr>
          <p:spPr bwMode="auto">
            <a:xfrm>
              <a:off x="4827" y="2313"/>
              <a:ext cx="27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 sz="1600">
                <a:latin typeface="+mj-lt"/>
                <a:ea typeface="ＭＳ Ｐゴシック" charset="0"/>
              </a:endParaRPr>
            </a:p>
          </p:txBody>
        </p:sp>
        <p:sp>
          <p:nvSpPr>
            <p:cNvPr id="905256" name="Text Box 40"/>
            <p:cNvSpPr txBox="1">
              <a:spLocks noChangeArrowheads="1"/>
            </p:cNvSpPr>
            <p:nvPr/>
          </p:nvSpPr>
          <p:spPr bwMode="auto">
            <a:xfrm>
              <a:off x="4818" y="2649"/>
              <a:ext cx="270" cy="21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>
                  <a:latin typeface="+mj-lt"/>
                  <a:ea typeface="ＭＳ Ｐゴシック" charset="0"/>
                </a:rPr>
                <a:t>4x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202" name="Text Box 1034"/>
          <p:cNvSpPr txBox="1">
            <a:spLocks noChangeArrowheads="1"/>
          </p:cNvSpPr>
          <p:nvPr/>
        </p:nvSpPr>
        <p:spPr bwMode="auto">
          <a:xfrm>
            <a:off x="260057" y="3336256"/>
            <a:ext cx="2787943" cy="107721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i="1" dirty="0">
                <a:latin typeface="+mj-lt"/>
                <a:ea typeface="ＭＳ Ｐゴシック" charset="0"/>
              </a:rPr>
              <a:t>One bus to rule them all,</a:t>
            </a:r>
          </a:p>
          <a:p>
            <a:pPr>
              <a:defRPr/>
            </a:pPr>
            <a:r>
              <a:rPr lang="en-US" sz="1600" i="1" dirty="0">
                <a:latin typeface="+mj-lt"/>
                <a:ea typeface="ＭＳ Ｐゴシック" charset="0"/>
              </a:rPr>
              <a:t>One bus to join them,</a:t>
            </a:r>
          </a:p>
          <a:p>
            <a:pPr>
              <a:defRPr/>
            </a:pPr>
            <a:r>
              <a:rPr lang="en-US" sz="1600" i="1" dirty="0">
                <a:latin typeface="+mj-lt"/>
                <a:ea typeface="ＭＳ Ｐゴシック" charset="0"/>
              </a:rPr>
              <a:t>One bus to bring them all</a:t>
            </a:r>
          </a:p>
          <a:p>
            <a:pPr>
              <a:defRPr/>
            </a:pPr>
            <a:r>
              <a:rPr lang="en-US" sz="1600" i="1" dirty="0">
                <a:latin typeface="+mj-lt"/>
                <a:ea typeface="ＭＳ Ｐゴシック" charset="0"/>
              </a:rPr>
              <a:t>And to the CPU bind them.</a:t>
            </a:r>
          </a:p>
        </p:txBody>
      </p:sp>
      <p:pic>
        <p:nvPicPr>
          <p:cNvPr id="904219" name="Picture 1051" descr="sau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28" y="4432300"/>
            <a:ext cx="17018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rebuchet MS" charset="0"/>
              </a:rPr>
              <a:t>Communications in Today’s Computers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949" y="1295400"/>
            <a:ext cx="5481851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1688282"/>
            <a:ext cx="246984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+mn-lt"/>
              </a:rPr>
              <a:t>QuickPath</a:t>
            </a:r>
            <a:r>
              <a:rPr lang="en-US" dirty="0">
                <a:latin typeface="+mn-lt"/>
              </a:rPr>
              <a:t> Interconnect:</a:t>
            </a:r>
          </a:p>
          <a:p>
            <a:pPr algn="ctr"/>
            <a:r>
              <a:rPr lang="en-US" dirty="0">
                <a:latin typeface="+mn-lt"/>
              </a:rPr>
              <a:t>→ 20 data + </a:t>
            </a:r>
            <a:r>
              <a:rPr lang="en-US" dirty="0" err="1">
                <a:latin typeface="+mn-lt"/>
              </a:rPr>
              <a:t>clk</a:t>
            </a:r>
            <a:endParaRPr lang="en-US" dirty="0">
              <a:latin typeface="+mn-lt"/>
            </a:endParaRPr>
          </a:p>
          <a:p>
            <a:pPr algn="ctr"/>
            <a:r>
              <a:rPr lang="en-US" dirty="0">
                <a:latin typeface="+mn-lt"/>
              </a:rPr>
              <a:t>← 20 data + </a:t>
            </a:r>
            <a:r>
              <a:rPr lang="en-US" dirty="0" err="1">
                <a:latin typeface="+mn-lt"/>
              </a:rPr>
              <a:t>clk</a:t>
            </a:r>
            <a:endParaRPr lang="en-US" dirty="0">
              <a:latin typeface="+mn-lt"/>
            </a:endParaRPr>
          </a:p>
          <a:p>
            <a:pPr algn="ctr"/>
            <a:r>
              <a:rPr lang="en-US" dirty="0">
                <a:latin typeface="+mn-lt"/>
              </a:rPr>
              <a:t>Differential signaling</a:t>
            </a:r>
          </a:p>
          <a:p>
            <a:pPr algn="ctr"/>
            <a:r>
              <a:rPr lang="en-US" dirty="0">
                <a:latin typeface="+mn-lt"/>
              </a:rPr>
              <a:t>6.4 GT/s</a:t>
            </a:r>
          </a:p>
        </p:txBody>
      </p:sp>
      <p:cxnSp>
        <p:nvCxnSpPr>
          <p:cNvPr id="7" name="Curved Connector 6"/>
          <p:cNvCxnSpPr>
            <a:endCxn id="3" idx="3"/>
          </p:cNvCxnSpPr>
          <p:nvPr/>
        </p:nvCxnSpPr>
        <p:spPr>
          <a:xfrm rot="10800000" flipV="1">
            <a:off x="2850844" y="1981200"/>
            <a:ext cx="2787957" cy="445746"/>
          </a:xfrm>
          <a:prstGeom prst="curvedConnector3">
            <a:avLst>
              <a:gd name="adj1" fmla="val 90901"/>
            </a:avLst>
          </a:prstGeom>
          <a:ln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20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706" name="Rectangle 50"/>
          <p:cNvSpPr>
            <a:spLocks noChangeArrowheads="1"/>
          </p:cNvSpPr>
          <p:nvPr/>
        </p:nvSpPr>
        <p:spPr bwMode="auto">
          <a:xfrm>
            <a:off x="136525" y="715963"/>
            <a:ext cx="8778875" cy="296545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386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Example serial link: PCI Express (</a:t>
            </a:r>
            <a:r>
              <a:rPr lang="en-US" dirty="0" err="1">
                <a:cs typeface="+mj-cs"/>
              </a:rPr>
              <a:t>PCIe</a:t>
            </a:r>
            <a:r>
              <a:rPr lang="en-US" dirty="0">
                <a:cs typeface="+mj-cs"/>
              </a:rPr>
              <a:t>)</a:t>
            </a:r>
          </a:p>
        </p:txBody>
      </p:sp>
      <p:sp>
        <p:nvSpPr>
          <p:cNvPr id="838683" name="Line 27"/>
          <p:cNvSpPr>
            <a:spLocks noChangeShapeType="1"/>
          </p:cNvSpPr>
          <p:nvPr/>
        </p:nvSpPr>
        <p:spPr bwMode="auto">
          <a:xfrm>
            <a:off x="2895600" y="1143000"/>
            <a:ext cx="26908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38684" name="Line 28"/>
          <p:cNvSpPr>
            <a:spLocks noChangeShapeType="1"/>
          </p:cNvSpPr>
          <p:nvPr/>
        </p:nvSpPr>
        <p:spPr bwMode="auto">
          <a:xfrm>
            <a:off x="2895600" y="1789113"/>
            <a:ext cx="28019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38685" name="Rectangle 29"/>
          <p:cNvSpPr>
            <a:spLocks noChangeArrowheads="1"/>
          </p:cNvSpPr>
          <p:nvPr/>
        </p:nvSpPr>
        <p:spPr bwMode="auto">
          <a:xfrm rot="5400000">
            <a:off x="5199063" y="1381125"/>
            <a:ext cx="439738" cy="14763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ot="10800000" vert="eaVert" anchor="ctr"/>
          <a:lstStyle/>
          <a:p>
            <a:pPr algn="ctr">
              <a:defRPr/>
            </a:pPr>
            <a:endParaRPr lang="en-US" sz="900">
              <a:ea typeface="ＭＳ Ｐゴシック" charset="0"/>
            </a:endParaRPr>
          </a:p>
        </p:txBody>
      </p:sp>
      <p:sp>
        <p:nvSpPr>
          <p:cNvPr id="838687" name="Line 31"/>
          <p:cNvSpPr>
            <a:spLocks noChangeShapeType="1"/>
          </p:cNvSpPr>
          <p:nvPr/>
        </p:nvSpPr>
        <p:spPr bwMode="auto">
          <a:xfrm flipV="1">
            <a:off x="5419725" y="1143000"/>
            <a:ext cx="0" cy="100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38688" name="Line 32"/>
          <p:cNvSpPr>
            <a:spLocks noChangeShapeType="1"/>
          </p:cNvSpPr>
          <p:nvPr/>
        </p:nvSpPr>
        <p:spPr bwMode="auto">
          <a:xfrm flipV="1">
            <a:off x="5419725" y="1682750"/>
            <a:ext cx="0" cy="98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38689" name="AutoShape 33"/>
          <p:cNvSpPr>
            <a:spLocks noChangeArrowheads="1"/>
          </p:cNvSpPr>
          <p:nvPr/>
        </p:nvSpPr>
        <p:spPr bwMode="auto">
          <a:xfrm rot="5400000">
            <a:off x="5405438" y="1274763"/>
            <a:ext cx="968375" cy="38417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38690" name="AutoShape 34"/>
          <p:cNvSpPr>
            <a:spLocks noChangeArrowheads="1"/>
          </p:cNvSpPr>
          <p:nvPr/>
        </p:nvSpPr>
        <p:spPr bwMode="auto">
          <a:xfrm rot="5400000">
            <a:off x="2493963" y="1274763"/>
            <a:ext cx="968375" cy="38417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38691" name="Line 35"/>
          <p:cNvSpPr>
            <a:spLocks noChangeShapeType="1"/>
          </p:cNvSpPr>
          <p:nvPr/>
        </p:nvSpPr>
        <p:spPr bwMode="auto">
          <a:xfrm>
            <a:off x="2346325" y="1466850"/>
            <a:ext cx="4397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38692" name="Line 36"/>
          <p:cNvSpPr>
            <a:spLocks noChangeShapeType="1"/>
          </p:cNvSpPr>
          <p:nvPr/>
        </p:nvSpPr>
        <p:spPr bwMode="auto">
          <a:xfrm>
            <a:off x="6081713" y="1466850"/>
            <a:ext cx="4397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38693" name="Text Box 37"/>
          <p:cNvSpPr txBox="1">
            <a:spLocks noChangeArrowheads="1"/>
          </p:cNvSpPr>
          <p:nvPr/>
        </p:nvSpPr>
        <p:spPr bwMode="auto">
          <a:xfrm>
            <a:off x="2951163" y="919163"/>
            <a:ext cx="865187" cy="2746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200"/>
              <a:t>I = ±3.5mA</a:t>
            </a:r>
          </a:p>
        </p:txBody>
      </p:sp>
      <p:sp>
        <p:nvSpPr>
          <p:cNvPr id="838695" name="Oval 39"/>
          <p:cNvSpPr>
            <a:spLocks noChangeArrowheads="1"/>
          </p:cNvSpPr>
          <p:nvPr/>
        </p:nvSpPr>
        <p:spPr bwMode="auto">
          <a:xfrm>
            <a:off x="2895600" y="1089025"/>
            <a:ext cx="109538" cy="1079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38696" name="Oval 40"/>
          <p:cNvSpPr>
            <a:spLocks noChangeArrowheads="1"/>
          </p:cNvSpPr>
          <p:nvPr/>
        </p:nvSpPr>
        <p:spPr bwMode="auto">
          <a:xfrm>
            <a:off x="5586413" y="1089025"/>
            <a:ext cx="111125" cy="10795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838697" name="Text Box 41"/>
          <p:cNvSpPr txBox="1">
            <a:spLocks noChangeArrowheads="1"/>
          </p:cNvSpPr>
          <p:nvPr/>
        </p:nvSpPr>
        <p:spPr bwMode="auto">
          <a:xfrm>
            <a:off x="4425950" y="1292225"/>
            <a:ext cx="969963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1200"/>
              <a:t>RT = 100Ω</a:t>
            </a:r>
          </a:p>
          <a:p>
            <a:pPr algn="r" eaLnBrk="1" hangingPunct="1"/>
            <a:r>
              <a:rPr lang="en-US" altLang="en-US" sz="1200"/>
              <a:t>V = ±350mV</a:t>
            </a:r>
          </a:p>
        </p:txBody>
      </p:sp>
      <p:sp>
        <p:nvSpPr>
          <p:cNvPr id="838698" name="Text Box 42"/>
          <p:cNvSpPr txBox="1">
            <a:spLocks noChangeArrowheads="1"/>
          </p:cNvSpPr>
          <p:nvPr/>
        </p:nvSpPr>
        <p:spPr bwMode="auto">
          <a:xfrm>
            <a:off x="3429000" y="1295400"/>
            <a:ext cx="909638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>
                <a:ea typeface="ＭＳ Ｐゴシック" charset="0"/>
              </a:rPr>
              <a:t>LVDS</a:t>
            </a:r>
          </a:p>
          <a:p>
            <a:pPr algn="ctr">
              <a:defRPr/>
            </a:pPr>
            <a:r>
              <a:rPr lang="en-US" sz="1200">
                <a:ea typeface="ＭＳ Ｐゴシック" charset="0"/>
              </a:rPr>
              <a:t>SIGNALING</a:t>
            </a:r>
          </a:p>
        </p:txBody>
      </p:sp>
      <p:sp>
        <p:nvSpPr>
          <p:cNvPr id="838699" name="Text Box 43"/>
          <p:cNvSpPr txBox="1">
            <a:spLocks noChangeArrowheads="1"/>
          </p:cNvSpPr>
          <p:nvPr/>
        </p:nvSpPr>
        <p:spPr bwMode="auto">
          <a:xfrm>
            <a:off x="2417763" y="1992313"/>
            <a:ext cx="906462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>
                <a:ea typeface="ＭＳ Ｐゴシック" charset="0"/>
              </a:rPr>
              <a:t>Differential</a:t>
            </a:r>
          </a:p>
          <a:p>
            <a:pPr algn="ctr">
              <a:defRPr/>
            </a:pPr>
            <a:r>
              <a:rPr lang="en-US" sz="1200">
                <a:ea typeface="ＭＳ Ｐゴシック" charset="0"/>
              </a:rPr>
              <a:t>Transmitter</a:t>
            </a:r>
          </a:p>
        </p:txBody>
      </p:sp>
      <p:sp>
        <p:nvSpPr>
          <p:cNvPr id="838700" name="Text Box 44"/>
          <p:cNvSpPr txBox="1">
            <a:spLocks noChangeArrowheads="1"/>
          </p:cNvSpPr>
          <p:nvPr/>
        </p:nvSpPr>
        <p:spPr bwMode="auto">
          <a:xfrm>
            <a:off x="5354638" y="1992313"/>
            <a:ext cx="855662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>
                <a:ea typeface="ＭＳ Ｐゴシック" charset="0"/>
              </a:rPr>
              <a:t>Differential</a:t>
            </a:r>
          </a:p>
          <a:p>
            <a:pPr algn="ctr">
              <a:defRPr/>
            </a:pPr>
            <a:r>
              <a:rPr lang="en-US" sz="1200">
                <a:ea typeface="ＭＳ Ｐゴシック" charset="0"/>
              </a:rPr>
              <a:t>Receiver</a:t>
            </a:r>
          </a:p>
        </p:txBody>
      </p:sp>
      <p:sp>
        <p:nvSpPr>
          <p:cNvPr id="43027" name="Text Box 45"/>
          <p:cNvSpPr txBox="1">
            <a:spLocks noChangeArrowheads="1"/>
          </p:cNvSpPr>
          <p:nvPr/>
        </p:nvSpPr>
        <p:spPr bwMode="auto">
          <a:xfrm>
            <a:off x="1564828" y="1128713"/>
            <a:ext cx="880369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200" dirty="0"/>
              <a:t>8b/10b</a:t>
            </a:r>
          </a:p>
          <a:p>
            <a:pPr algn="ctr" eaLnBrk="1" hangingPunct="1"/>
            <a:r>
              <a:rPr lang="en-US" altLang="en-US" sz="1200" dirty="0"/>
              <a:t>Encoded</a:t>
            </a:r>
          </a:p>
          <a:p>
            <a:pPr algn="ctr" eaLnBrk="1" hangingPunct="1"/>
            <a:r>
              <a:rPr lang="en-US" altLang="en-US" sz="1200" dirty="0"/>
              <a:t>Data</a:t>
            </a:r>
          </a:p>
          <a:p>
            <a:pPr algn="ctr" eaLnBrk="1" hangingPunct="1"/>
            <a:r>
              <a:rPr lang="en-US" altLang="en-US" sz="1200" dirty="0"/>
              <a:t>@ </a:t>
            </a:r>
            <a:r>
              <a:rPr lang="en-US" altLang="en-US" sz="1400" b="1" dirty="0"/>
              <a:t>5Gb/s</a:t>
            </a:r>
            <a:endParaRPr lang="en-US" altLang="en-US" sz="1200" dirty="0"/>
          </a:p>
        </p:txBody>
      </p:sp>
      <p:sp>
        <p:nvSpPr>
          <p:cNvPr id="838702" name="Text Box 46"/>
          <p:cNvSpPr txBox="1">
            <a:spLocks noChangeArrowheads="1"/>
          </p:cNvSpPr>
          <p:nvPr/>
        </p:nvSpPr>
        <p:spPr bwMode="auto">
          <a:xfrm>
            <a:off x="6459538" y="1238250"/>
            <a:ext cx="703262" cy="6397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>
                <a:ea typeface="ＭＳ Ｐゴシック" charset="0"/>
              </a:rPr>
              <a:t>8b/10b</a:t>
            </a:r>
          </a:p>
          <a:p>
            <a:pPr algn="ctr">
              <a:defRPr/>
            </a:pPr>
            <a:r>
              <a:rPr lang="en-US" sz="1200">
                <a:ea typeface="ＭＳ Ｐゴシック" charset="0"/>
              </a:rPr>
              <a:t>Encoded</a:t>
            </a:r>
          </a:p>
          <a:p>
            <a:pPr algn="ctr">
              <a:defRPr/>
            </a:pPr>
            <a:r>
              <a:rPr lang="en-US" sz="1200">
                <a:ea typeface="ＭＳ Ｐゴシック" charset="0"/>
              </a:rPr>
              <a:t>Data</a:t>
            </a:r>
          </a:p>
        </p:txBody>
      </p:sp>
      <p:sp>
        <p:nvSpPr>
          <p:cNvPr id="838704" name="Text Box 48"/>
          <p:cNvSpPr txBox="1">
            <a:spLocks noChangeArrowheads="1"/>
          </p:cNvSpPr>
          <p:nvPr/>
        </p:nvSpPr>
        <p:spPr bwMode="auto">
          <a:xfrm>
            <a:off x="517525" y="2354263"/>
            <a:ext cx="6716713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800"/>
              <a:t> PCIe x1: one differential pair in each direction, also x2, x4, x8, …, x32</a:t>
            </a:r>
          </a:p>
          <a:p>
            <a:pPr eaLnBrk="1" hangingPunct="1">
              <a:buFontTx/>
              <a:buChar char="•"/>
            </a:pPr>
            <a:r>
              <a:rPr lang="en-US" altLang="en-US" sz="1800"/>
              <a:t> Data is organized into packets:</a:t>
            </a:r>
          </a:p>
        </p:txBody>
      </p:sp>
      <p:sp>
        <p:nvSpPr>
          <p:cNvPr id="838705" name="Text Box 49"/>
          <p:cNvSpPr txBox="1">
            <a:spLocks noChangeArrowheads="1"/>
          </p:cNvSpPr>
          <p:nvPr/>
        </p:nvSpPr>
        <p:spPr bwMode="auto">
          <a:xfrm>
            <a:off x="323849" y="558800"/>
            <a:ext cx="234950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ea typeface="ＭＳ Ｐゴシック" charset="0"/>
              </a:rPr>
              <a:t>Physical Layer (v2.0)</a:t>
            </a:r>
          </a:p>
        </p:txBody>
      </p:sp>
      <p:sp>
        <p:nvSpPr>
          <p:cNvPr id="43031" name="Rectangle 51"/>
          <p:cNvSpPr>
            <a:spLocks noChangeArrowheads="1"/>
          </p:cNvSpPr>
          <p:nvPr/>
        </p:nvSpPr>
        <p:spPr bwMode="auto">
          <a:xfrm>
            <a:off x="708026" y="2976563"/>
            <a:ext cx="917574" cy="4762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/>
              <a:t>“</a:t>
            </a:r>
            <a:r>
              <a:rPr lang="en-US" altLang="ja-JP" sz="1200" dirty="0"/>
              <a:t>START</a:t>
            </a:r>
            <a:r>
              <a:rPr lang="ja-JP" altLang="en-US" sz="1200" dirty="0"/>
              <a:t>”</a:t>
            </a:r>
            <a:endParaRPr lang="en-US" altLang="en-US" sz="1200" dirty="0"/>
          </a:p>
        </p:txBody>
      </p:sp>
      <p:sp>
        <p:nvSpPr>
          <p:cNvPr id="43032" name="Rectangle 52"/>
          <p:cNvSpPr>
            <a:spLocks noChangeArrowheads="1"/>
          </p:cNvSpPr>
          <p:nvPr/>
        </p:nvSpPr>
        <p:spPr bwMode="auto">
          <a:xfrm>
            <a:off x="1622425" y="2976563"/>
            <a:ext cx="5895975" cy="4762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800" i="1"/>
              <a:t>DLL payload</a:t>
            </a:r>
            <a:endParaRPr lang="en-US" altLang="en-US" sz="1800"/>
          </a:p>
        </p:txBody>
      </p:sp>
      <p:sp>
        <p:nvSpPr>
          <p:cNvPr id="43033" name="Rectangle 53"/>
          <p:cNvSpPr>
            <a:spLocks noChangeArrowheads="1"/>
          </p:cNvSpPr>
          <p:nvPr/>
        </p:nvSpPr>
        <p:spPr bwMode="auto">
          <a:xfrm>
            <a:off x="7518400" y="2976563"/>
            <a:ext cx="939800" cy="4762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200"/>
              <a:t>“</a:t>
            </a:r>
            <a:r>
              <a:rPr lang="en-US" altLang="ja-JP" sz="1200"/>
              <a:t>END</a:t>
            </a:r>
            <a:r>
              <a:rPr lang="ja-JP" altLang="en-US" sz="1200"/>
              <a:t>”</a:t>
            </a:r>
            <a:endParaRPr lang="en-US" altLang="en-US" sz="1200"/>
          </a:p>
        </p:txBody>
      </p:sp>
      <p:grpSp>
        <p:nvGrpSpPr>
          <p:cNvPr id="2" name="Group 95"/>
          <p:cNvGrpSpPr>
            <a:grpSpLocks/>
          </p:cNvGrpSpPr>
          <p:nvPr/>
        </p:nvGrpSpPr>
        <p:grpSpPr bwMode="auto">
          <a:xfrm>
            <a:off x="152400" y="4838700"/>
            <a:ext cx="8778875" cy="1562100"/>
            <a:chOff x="96" y="3048"/>
            <a:chExt cx="5530" cy="984"/>
          </a:xfrm>
        </p:grpSpPr>
        <p:sp>
          <p:nvSpPr>
            <p:cNvPr id="838738" name="Rectangle 82"/>
            <p:cNvSpPr>
              <a:spLocks noChangeArrowheads="1"/>
            </p:cNvSpPr>
            <p:nvPr/>
          </p:nvSpPr>
          <p:spPr bwMode="auto">
            <a:xfrm>
              <a:off x="96" y="3354"/>
              <a:ext cx="5530" cy="678"/>
            </a:xfrm>
            <a:prstGeom prst="rect">
              <a:avLst/>
            </a:prstGeom>
            <a:solidFill>
              <a:srgbClr val="CC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38739" name="Text Box 83"/>
            <p:cNvSpPr txBox="1">
              <a:spLocks noChangeArrowheads="1"/>
            </p:cNvSpPr>
            <p:nvPr/>
          </p:nvSpPr>
          <p:spPr bwMode="auto">
            <a:xfrm>
              <a:off x="214" y="3255"/>
              <a:ext cx="1274" cy="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>
                  <a:ea typeface="ＭＳ Ｐゴシック" charset="0"/>
                </a:rPr>
                <a:t>Transaction Layer</a:t>
              </a:r>
            </a:p>
          </p:txBody>
        </p:sp>
        <p:sp>
          <p:nvSpPr>
            <p:cNvPr id="838740" name="Rectangle 84"/>
            <p:cNvSpPr>
              <a:spLocks noChangeArrowheads="1"/>
            </p:cNvSpPr>
            <p:nvPr/>
          </p:nvSpPr>
          <p:spPr bwMode="auto">
            <a:xfrm>
              <a:off x="1664" y="3600"/>
              <a:ext cx="740" cy="3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>
                  <a:ea typeface="ＭＳ Ｐゴシック" charset="0"/>
                </a:rPr>
                <a:t>16- or 20-byte</a:t>
              </a:r>
            </a:p>
            <a:p>
              <a:pPr algn="ctr">
                <a:defRPr/>
              </a:pPr>
              <a:r>
                <a:rPr lang="en-US" sz="1200">
                  <a:ea typeface="ＭＳ Ｐゴシック" charset="0"/>
                </a:rPr>
                <a:t>HEADER</a:t>
              </a:r>
            </a:p>
          </p:txBody>
        </p:sp>
        <p:sp>
          <p:nvSpPr>
            <p:cNvPr id="838743" name="Rectangle 87"/>
            <p:cNvSpPr>
              <a:spLocks noChangeArrowheads="1"/>
            </p:cNvSpPr>
            <p:nvPr/>
          </p:nvSpPr>
          <p:spPr bwMode="auto">
            <a:xfrm>
              <a:off x="2400" y="3600"/>
              <a:ext cx="1760" cy="3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>
                  <a:ea typeface="ＭＳ Ｐゴシック" charset="0"/>
                </a:rPr>
                <a:t>0 to 4096 data bytes</a:t>
              </a:r>
            </a:p>
          </p:txBody>
        </p:sp>
        <p:sp>
          <p:nvSpPr>
            <p:cNvPr id="838745" name="Line 89"/>
            <p:cNvSpPr>
              <a:spLocks noChangeShapeType="1"/>
            </p:cNvSpPr>
            <p:nvPr/>
          </p:nvSpPr>
          <p:spPr bwMode="auto">
            <a:xfrm flipV="1">
              <a:off x="1648" y="3048"/>
              <a:ext cx="0" cy="5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38746" name="Line 90"/>
            <p:cNvSpPr>
              <a:spLocks noChangeShapeType="1"/>
            </p:cNvSpPr>
            <p:nvPr/>
          </p:nvSpPr>
          <p:spPr bwMode="auto">
            <a:xfrm flipV="1">
              <a:off x="4176" y="3048"/>
              <a:ext cx="0" cy="5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</p:grpSp>
      <p:grpSp>
        <p:nvGrpSpPr>
          <p:cNvPr id="3" name="Group 93"/>
          <p:cNvGrpSpPr>
            <a:grpSpLocks/>
          </p:cNvGrpSpPr>
          <p:nvPr/>
        </p:nvGrpSpPr>
        <p:grpSpPr bwMode="auto">
          <a:xfrm>
            <a:off x="152400" y="3429000"/>
            <a:ext cx="8778875" cy="1619250"/>
            <a:chOff x="96" y="2160"/>
            <a:chExt cx="5530" cy="1020"/>
          </a:xfrm>
        </p:grpSpPr>
        <p:sp>
          <p:nvSpPr>
            <p:cNvPr id="838712" name="Rectangle 56"/>
            <p:cNvSpPr>
              <a:spLocks noChangeArrowheads="1"/>
            </p:cNvSpPr>
            <p:nvPr/>
          </p:nvSpPr>
          <p:spPr bwMode="auto">
            <a:xfrm>
              <a:off x="96" y="2502"/>
              <a:ext cx="5530" cy="678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38735" name="Rectangle 79"/>
            <p:cNvSpPr>
              <a:spLocks noChangeArrowheads="1"/>
            </p:cNvSpPr>
            <p:nvPr/>
          </p:nvSpPr>
          <p:spPr bwMode="auto">
            <a:xfrm>
              <a:off x="1056" y="2748"/>
              <a:ext cx="592" cy="3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>
                  <a:ea typeface="ＭＳ Ｐゴシック" charset="0"/>
                </a:rPr>
                <a:t>2-byte</a:t>
              </a:r>
            </a:p>
            <a:p>
              <a:pPr algn="ctr">
                <a:defRPr/>
              </a:pPr>
              <a:r>
                <a:rPr lang="en-US" sz="1200">
                  <a:ea typeface="ＭＳ Ｐゴシック" charset="0"/>
                </a:rPr>
                <a:t>SEQNUM</a:t>
              </a:r>
            </a:p>
          </p:txBody>
        </p:sp>
        <p:sp>
          <p:nvSpPr>
            <p:cNvPr id="43038" name="Rectangle 80"/>
            <p:cNvSpPr>
              <a:spLocks noChangeArrowheads="1"/>
            </p:cNvSpPr>
            <p:nvPr/>
          </p:nvSpPr>
          <p:spPr bwMode="auto">
            <a:xfrm>
              <a:off x="1648" y="2748"/>
              <a:ext cx="2512" cy="3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800" i="1"/>
                <a:t>TL payload</a:t>
              </a:r>
            </a:p>
          </p:txBody>
        </p:sp>
        <p:sp>
          <p:nvSpPr>
            <p:cNvPr id="838737" name="Rectangle 81"/>
            <p:cNvSpPr>
              <a:spLocks noChangeArrowheads="1"/>
            </p:cNvSpPr>
            <p:nvPr/>
          </p:nvSpPr>
          <p:spPr bwMode="auto">
            <a:xfrm>
              <a:off x="4160" y="2748"/>
              <a:ext cx="592" cy="3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>
                  <a:ea typeface="ＭＳ Ｐゴシック" charset="0"/>
                </a:rPr>
                <a:t>4-byte</a:t>
              </a:r>
            </a:p>
            <a:p>
              <a:pPr algn="ctr">
                <a:defRPr/>
              </a:pPr>
              <a:r>
                <a:rPr lang="en-US" sz="1200">
                  <a:ea typeface="ＭＳ Ｐゴシック" charset="0"/>
                </a:rPr>
                <a:t>LCRC</a:t>
              </a:r>
            </a:p>
          </p:txBody>
        </p:sp>
        <p:sp>
          <p:nvSpPr>
            <p:cNvPr id="838747" name="Line 91"/>
            <p:cNvSpPr>
              <a:spLocks noChangeShapeType="1"/>
            </p:cNvSpPr>
            <p:nvPr/>
          </p:nvSpPr>
          <p:spPr bwMode="auto">
            <a:xfrm flipV="1">
              <a:off x="4752" y="2160"/>
              <a:ext cx="0" cy="5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38748" name="Line 92"/>
            <p:cNvSpPr>
              <a:spLocks noChangeShapeType="1"/>
            </p:cNvSpPr>
            <p:nvPr/>
          </p:nvSpPr>
          <p:spPr bwMode="auto">
            <a:xfrm flipV="1">
              <a:off x="1056" y="2184"/>
              <a:ext cx="0" cy="55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38733" name="Text Box 77"/>
            <p:cNvSpPr txBox="1">
              <a:spLocks noChangeArrowheads="1"/>
            </p:cNvSpPr>
            <p:nvPr/>
          </p:nvSpPr>
          <p:spPr bwMode="auto">
            <a:xfrm>
              <a:off x="214" y="2403"/>
              <a:ext cx="1130" cy="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>
                  <a:ea typeface="ＭＳ Ｐゴシック" charset="0"/>
                </a:rPr>
                <a:t>Data Link Layer</a:t>
              </a:r>
            </a:p>
          </p:txBody>
        </p:sp>
      </p:grpSp>
      <p:sp>
        <p:nvSpPr>
          <p:cNvPr id="42" name="Rectangle 51"/>
          <p:cNvSpPr>
            <a:spLocks noChangeArrowheads="1"/>
          </p:cNvSpPr>
          <p:nvPr/>
        </p:nvSpPr>
        <p:spPr bwMode="auto">
          <a:xfrm rot="16200000">
            <a:off x="229394" y="2974182"/>
            <a:ext cx="481013" cy="4762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ja-JP" sz="1100"/>
              <a:t>TRAIN</a:t>
            </a:r>
            <a:endParaRPr lang="en-US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1" name="Group 2"/>
          <p:cNvGrpSpPr>
            <a:grpSpLocks/>
          </p:cNvGrpSpPr>
          <p:nvPr/>
        </p:nvGrpSpPr>
        <p:grpSpPr bwMode="auto">
          <a:xfrm>
            <a:off x="304800" y="1295400"/>
            <a:ext cx="8458200" cy="5334000"/>
            <a:chOff x="192" y="624"/>
            <a:chExt cx="5328" cy="3360"/>
          </a:xfrm>
        </p:grpSpPr>
        <p:sp>
          <p:nvSpPr>
            <p:cNvPr id="901123" name="Freeform 3"/>
            <p:cNvSpPr>
              <a:spLocks/>
            </p:cNvSpPr>
            <p:nvPr/>
          </p:nvSpPr>
          <p:spPr bwMode="auto">
            <a:xfrm>
              <a:off x="192" y="624"/>
              <a:ext cx="5328" cy="3360"/>
            </a:xfrm>
            <a:custGeom>
              <a:avLst/>
              <a:gdLst>
                <a:gd name="T0" fmla="*/ 336 w 5328"/>
                <a:gd name="T1" fmla="*/ 672 h 3360"/>
                <a:gd name="T2" fmla="*/ 816 w 5328"/>
                <a:gd name="T3" fmla="*/ 288 h 3360"/>
                <a:gd name="T4" fmla="*/ 1392 w 5328"/>
                <a:gd name="T5" fmla="*/ 384 h 3360"/>
                <a:gd name="T6" fmla="*/ 2256 w 5328"/>
                <a:gd name="T7" fmla="*/ 0 h 3360"/>
                <a:gd name="T8" fmla="*/ 3264 w 5328"/>
                <a:gd name="T9" fmla="*/ 480 h 3360"/>
                <a:gd name="T10" fmla="*/ 3600 w 5328"/>
                <a:gd name="T11" fmla="*/ 192 h 3360"/>
                <a:gd name="T12" fmla="*/ 4656 w 5328"/>
                <a:gd name="T13" fmla="*/ 528 h 3360"/>
                <a:gd name="T14" fmla="*/ 5280 w 5328"/>
                <a:gd name="T15" fmla="*/ 1200 h 3360"/>
                <a:gd name="T16" fmla="*/ 4992 w 5328"/>
                <a:gd name="T17" fmla="*/ 1776 h 3360"/>
                <a:gd name="T18" fmla="*/ 5328 w 5328"/>
                <a:gd name="T19" fmla="*/ 2208 h 3360"/>
                <a:gd name="T20" fmla="*/ 4560 w 5328"/>
                <a:gd name="T21" fmla="*/ 3120 h 3360"/>
                <a:gd name="T22" fmla="*/ 3600 w 5328"/>
                <a:gd name="T23" fmla="*/ 3360 h 3360"/>
                <a:gd name="T24" fmla="*/ 2592 w 5328"/>
                <a:gd name="T25" fmla="*/ 2976 h 3360"/>
                <a:gd name="T26" fmla="*/ 1776 w 5328"/>
                <a:gd name="T27" fmla="*/ 3360 h 3360"/>
                <a:gd name="T28" fmla="*/ 912 w 5328"/>
                <a:gd name="T29" fmla="*/ 2496 h 3360"/>
                <a:gd name="T30" fmla="*/ 192 w 5328"/>
                <a:gd name="T31" fmla="*/ 3168 h 3360"/>
                <a:gd name="T32" fmla="*/ 0 w 5328"/>
                <a:gd name="T33" fmla="*/ 1968 h 3360"/>
                <a:gd name="T34" fmla="*/ 384 w 5328"/>
                <a:gd name="T35" fmla="*/ 1152 h 3360"/>
                <a:gd name="T36" fmla="*/ 336 w 5328"/>
                <a:gd name="T37" fmla="*/ 672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28" h="3360">
                  <a:moveTo>
                    <a:pt x="336" y="672"/>
                  </a:moveTo>
                  <a:lnTo>
                    <a:pt x="816" y="288"/>
                  </a:lnTo>
                  <a:lnTo>
                    <a:pt x="1392" y="384"/>
                  </a:lnTo>
                  <a:lnTo>
                    <a:pt x="2256" y="0"/>
                  </a:lnTo>
                  <a:lnTo>
                    <a:pt x="3264" y="480"/>
                  </a:lnTo>
                  <a:lnTo>
                    <a:pt x="3600" y="192"/>
                  </a:lnTo>
                  <a:lnTo>
                    <a:pt x="4656" y="528"/>
                  </a:lnTo>
                  <a:lnTo>
                    <a:pt x="5280" y="1200"/>
                  </a:lnTo>
                  <a:lnTo>
                    <a:pt x="4992" y="1776"/>
                  </a:lnTo>
                  <a:lnTo>
                    <a:pt x="5328" y="2208"/>
                  </a:lnTo>
                  <a:lnTo>
                    <a:pt x="4560" y="3120"/>
                  </a:lnTo>
                  <a:lnTo>
                    <a:pt x="3600" y="3360"/>
                  </a:lnTo>
                  <a:lnTo>
                    <a:pt x="2592" y="2976"/>
                  </a:lnTo>
                  <a:lnTo>
                    <a:pt x="1776" y="3360"/>
                  </a:lnTo>
                  <a:lnTo>
                    <a:pt x="912" y="2496"/>
                  </a:lnTo>
                  <a:lnTo>
                    <a:pt x="192" y="3168"/>
                  </a:lnTo>
                  <a:lnTo>
                    <a:pt x="0" y="1968"/>
                  </a:lnTo>
                  <a:lnTo>
                    <a:pt x="384" y="1152"/>
                  </a:lnTo>
                  <a:lnTo>
                    <a:pt x="336" y="672"/>
                  </a:lnTo>
                  <a:close/>
                </a:path>
              </a:pathLst>
            </a:custGeom>
            <a:solidFill>
              <a:srgbClr val="FFFFCC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grpSp>
          <p:nvGrpSpPr>
            <p:cNvPr id="15400" name="Group 4"/>
            <p:cNvGrpSpPr>
              <a:grpSpLocks/>
            </p:cNvGrpSpPr>
            <p:nvPr/>
          </p:nvGrpSpPr>
          <p:grpSpPr bwMode="auto">
            <a:xfrm>
              <a:off x="192" y="624"/>
              <a:ext cx="5328" cy="3360"/>
              <a:chOff x="192" y="624"/>
              <a:chExt cx="5328" cy="3360"/>
            </a:xfrm>
          </p:grpSpPr>
          <p:sp>
            <p:nvSpPr>
              <p:cNvPr id="901125" name="Freeform 5"/>
              <p:cNvSpPr>
                <a:spLocks/>
              </p:cNvSpPr>
              <p:nvPr/>
            </p:nvSpPr>
            <p:spPr bwMode="auto">
              <a:xfrm>
                <a:off x="192" y="624"/>
                <a:ext cx="5328" cy="3360"/>
              </a:xfrm>
              <a:custGeom>
                <a:avLst/>
                <a:gdLst>
                  <a:gd name="T0" fmla="*/ 336 w 5328"/>
                  <a:gd name="T1" fmla="*/ 672 h 3360"/>
                  <a:gd name="T2" fmla="*/ 816 w 5328"/>
                  <a:gd name="T3" fmla="*/ 288 h 3360"/>
                  <a:gd name="T4" fmla="*/ 1392 w 5328"/>
                  <a:gd name="T5" fmla="*/ 384 h 3360"/>
                  <a:gd name="T6" fmla="*/ 2256 w 5328"/>
                  <a:gd name="T7" fmla="*/ 0 h 3360"/>
                  <a:gd name="T8" fmla="*/ 3264 w 5328"/>
                  <a:gd name="T9" fmla="*/ 480 h 3360"/>
                  <a:gd name="T10" fmla="*/ 3600 w 5328"/>
                  <a:gd name="T11" fmla="*/ 192 h 3360"/>
                  <a:gd name="T12" fmla="*/ 4656 w 5328"/>
                  <a:gd name="T13" fmla="*/ 528 h 3360"/>
                  <a:gd name="T14" fmla="*/ 5280 w 5328"/>
                  <a:gd name="T15" fmla="*/ 1200 h 3360"/>
                  <a:gd name="T16" fmla="*/ 4992 w 5328"/>
                  <a:gd name="T17" fmla="*/ 1776 h 3360"/>
                  <a:gd name="T18" fmla="*/ 5328 w 5328"/>
                  <a:gd name="T19" fmla="*/ 2208 h 3360"/>
                  <a:gd name="T20" fmla="*/ 4560 w 5328"/>
                  <a:gd name="T21" fmla="*/ 3120 h 3360"/>
                  <a:gd name="T22" fmla="*/ 3600 w 5328"/>
                  <a:gd name="T23" fmla="*/ 3360 h 3360"/>
                  <a:gd name="T24" fmla="*/ 2592 w 5328"/>
                  <a:gd name="T25" fmla="*/ 2976 h 3360"/>
                  <a:gd name="T26" fmla="*/ 1776 w 5328"/>
                  <a:gd name="T27" fmla="*/ 3360 h 3360"/>
                  <a:gd name="T28" fmla="*/ 912 w 5328"/>
                  <a:gd name="T29" fmla="*/ 2496 h 3360"/>
                  <a:gd name="T30" fmla="*/ 192 w 5328"/>
                  <a:gd name="T31" fmla="*/ 3168 h 3360"/>
                  <a:gd name="T32" fmla="*/ 0 w 5328"/>
                  <a:gd name="T33" fmla="*/ 1968 h 3360"/>
                  <a:gd name="T34" fmla="*/ 384 w 5328"/>
                  <a:gd name="T35" fmla="*/ 1152 h 3360"/>
                  <a:gd name="T36" fmla="*/ 336 w 5328"/>
                  <a:gd name="T37" fmla="*/ 672 h 3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28" h="3360">
                    <a:moveTo>
                      <a:pt x="336" y="672"/>
                    </a:moveTo>
                    <a:lnTo>
                      <a:pt x="816" y="288"/>
                    </a:lnTo>
                    <a:lnTo>
                      <a:pt x="1392" y="384"/>
                    </a:lnTo>
                    <a:lnTo>
                      <a:pt x="2256" y="0"/>
                    </a:lnTo>
                    <a:lnTo>
                      <a:pt x="3264" y="480"/>
                    </a:lnTo>
                    <a:lnTo>
                      <a:pt x="3600" y="192"/>
                    </a:lnTo>
                    <a:lnTo>
                      <a:pt x="4656" y="528"/>
                    </a:lnTo>
                    <a:lnTo>
                      <a:pt x="5280" y="1200"/>
                    </a:lnTo>
                    <a:lnTo>
                      <a:pt x="4992" y="1776"/>
                    </a:lnTo>
                    <a:lnTo>
                      <a:pt x="5328" y="2208"/>
                    </a:lnTo>
                    <a:lnTo>
                      <a:pt x="4560" y="3120"/>
                    </a:lnTo>
                    <a:lnTo>
                      <a:pt x="3600" y="3360"/>
                    </a:lnTo>
                    <a:lnTo>
                      <a:pt x="2592" y="2976"/>
                    </a:lnTo>
                    <a:lnTo>
                      <a:pt x="1776" y="3360"/>
                    </a:lnTo>
                    <a:lnTo>
                      <a:pt x="912" y="2496"/>
                    </a:lnTo>
                    <a:lnTo>
                      <a:pt x="192" y="3168"/>
                    </a:lnTo>
                    <a:lnTo>
                      <a:pt x="0" y="1968"/>
                    </a:lnTo>
                    <a:lnTo>
                      <a:pt x="384" y="1152"/>
                    </a:lnTo>
                    <a:lnTo>
                      <a:pt x="336" y="672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901126" name="Freeform 6"/>
              <p:cNvSpPr>
                <a:spLocks/>
              </p:cNvSpPr>
              <p:nvPr/>
            </p:nvSpPr>
            <p:spPr bwMode="auto">
              <a:xfrm>
                <a:off x="1440" y="624"/>
                <a:ext cx="2016" cy="1152"/>
              </a:xfrm>
              <a:custGeom>
                <a:avLst/>
                <a:gdLst>
                  <a:gd name="T0" fmla="*/ 144 w 2016"/>
                  <a:gd name="T1" fmla="*/ 384 h 1152"/>
                  <a:gd name="T2" fmla="*/ 0 w 2016"/>
                  <a:gd name="T3" fmla="*/ 960 h 1152"/>
                  <a:gd name="T4" fmla="*/ 864 w 2016"/>
                  <a:gd name="T5" fmla="*/ 1152 h 1152"/>
                  <a:gd name="T6" fmla="*/ 1920 w 2016"/>
                  <a:gd name="T7" fmla="*/ 816 h 1152"/>
                  <a:gd name="T8" fmla="*/ 2016 w 2016"/>
                  <a:gd name="T9" fmla="*/ 480 h 1152"/>
                  <a:gd name="T10" fmla="*/ 1008 w 2016"/>
                  <a:gd name="T11" fmla="*/ 0 h 1152"/>
                  <a:gd name="T12" fmla="*/ 144 w 2016"/>
                  <a:gd name="T13" fmla="*/ 384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6" h="1152">
                    <a:moveTo>
                      <a:pt x="144" y="384"/>
                    </a:moveTo>
                    <a:lnTo>
                      <a:pt x="0" y="960"/>
                    </a:lnTo>
                    <a:lnTo>
                      <a:pt x="864" y="1152"/>
                    </a:lnTo>
                    <a:lnTo>
                      <a:pt x="1920" y="816"/>
                    </a:lnTo>
                    <a:lnTo>
                      <a:pt x="2016" y="480"/>
                    </a:lnTo>
                    <a:lnTo>
                      <a:pt x="1008" y="0"/>
                    </a:lnTo>
                    <a:lnTo>
                      <a:pt x="144" y="384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901127" name="Freeform 7"/>
              <p:cNvSpPr>
                <a:spLocks/>
              </p:cNvSpPr>
              <p:nvPr/>
            </p:nvSpPr>
            <p:spPr bwMode="auto">
              <a:xfrm>
                <a:off x="3360" y="816"/>
                <a:ext cx="1488" cy="1104"/>
              </a:xfrm>
              <a:custGeom>
                <a:avLst/>
                <a:gdLst>
                  <a:gd name="T0" fmla="*/ 0 w 1488"/>
                  <a:gd name="T1" fmla="*/ 624 h 1104"/>
                  <a:gd name="T2" fmla="*/ 480 w 1488"/>
                  <a:gd name="T3" fmla="*/ 1104 h 1104"/>
                  <a:gd name="T4" fmla="*/ 1056 w 1488"/>
                  <a:gd name="T5" fmla="*/ 816 h 1104"/>
                  <a:gd name="T6" fmla="*/ 1488 w 1488"/>
                  <a:gd name="T7" fmla="*/ 336 h 1104"/>
                  <a:gd name="T8" fmla="*/ 432 w 1488"/>
                  <a:gd name="T9" fmla="*/ 0 h 1104"/>
                  <a:gd name="T10" fmla="*/ 96 w 1488"/>
                  <a:gd name="T11" fmla="*/ 288 h 1104"/>
                  <a:gd name="T12" fmla="*/ 0 w 1488"/>
                  <a:gd name="T13" fmla="*/ 624 h 1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8" h="1104">
                    <a:moveTo>
                      <a:pt x="0" y="624"/>
                    </a:moveTo>
                    <a:lnTo>
                      <a:pt x="480" y="1104"/>
                    </a:lnTo>
                    <a:lnTo>
                      <a:pt x="1056" y="816"/>
                    </a:lnTo>
                    <a:lnTo>
                      <a:pt x="1488" y="336"/>
                    </a:lnTo>
                    <a:lnTo>
                      <a:pt x="432" y="0"/>
                    </a:lnTo>
                    <a:lnTo>
                      <a:pt x="96" y="288"/>
                    </a:lnTo>
                    <a:lnTo>
                      <a:pt x="0" y="624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901128" name="Freeform 8"/>
              <p:cNvSpPr>
                <a:spLocks/>
              </p:cNvSpPr>
              <p:nvPr/>
            </p:nvSpPr>
            <p:spPr bwMode="auto">
              <a:xfrm>
                <a:off x="3840" y="1152"/>
                <a:ext cx="1632" cy="1248"/>
              </a:xfrm>
              <a:custGeom>
                <a:avLst/>
                <a:gdLst>
                  <a:gd name="T0" fmla="*/ 0 w 1632"/>
                  <a:gd name="T1" fmla="*/ 768 h 1248"/>
                  <a:gd name="T2" fmla="*/ 96 w 1632"/>
                  <a:gd name="T3" fmla="*/ 1152 h 1248"/>
                  <a:gd name="T4" fmla="*/ 1344 w 1632"/>
                  <a:gd name="T5" fmla="*/ 1248 h 1248"/>
                  <a:gd name="T6" fmla="*/ 1632 w 1632"/>
                  <a:gd name="T7" fmla="*/ 672 h 1248"/>
                  <a:gd name="T8" fmla="*/ 1008 w 1632"/>
                  <a:gd name="T9" fmla="*/ 0 h 1248"/>
                  <a:gd name="T10" fmla="*/ 576 w 1632"/>
                  <a:gd name="T11" fmla="*/ 480 h 1248"/>
                  <a:gd name="T12" fmla="*/ 0 w 1632"/>
                  <a:gd name="T13" fmla="*/ 768 h 1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2" h="1248">
                    <a:moveTo>
                      <a:pt x="0" y="768"/>
                    </a:moveTo>
                    <a:lnTo>
                      <a:pt x="96" y="1152"/>
                    </a:lnTo>
                    <a:lnTo>
                      <a:pt x="1344" y="1248"/>
                    </a:lnTo>
                    <a:lnTo>
                      <a:pt x="1632" y="672"/>
                    </a:lnTo>
                    <a:lnTo>
                      <a:pt x="1008" y="0"/>
                    </a:lnTo>
                    <a:lnTo>
                      <a:pt x="576" y="480"/>
                    </a:lnTo>
                    <a:lnTo>
                      <a:pt x="0" y="768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901129" name="Freeform 9"/>
              <p:cNvSpPr>
                <a:spLocks/>
              </p:cNvSpPr>
              <p:nvPr/>
            </p:nvSpPr>
            <p:spPr bwMode="auto">
              <a:xfrm>
                <a:off x="3696" y="2304"/>
                <a:ext cx="1824" cy="672"/>
              </a:xfrm>
              <a:custGeom>
                <a:avLst/>
                <a:gdLst>
                  <a:gd name="T0" fmla="*/ 240 w 1824"/>
                  <a:gd name="T1" fmla="*/ 0 h 672"/>
                  <a:gd name="T2" fmla="*/ 0 w 1824"/>
                  <a:gd name="T3" fmla="*/ 672 h 672"/>
                  <a:gd name="T4" fmla="*/ 1824 w 1824"/>
                  <a:gd name="T5" fmla="*/ 528 h 672"/>
                  <a:gd name="T6" fmla="*/ 1488 w 1824"/>
                  <a:gd name="T7" fmla="*/ 96 h 672"/>
                  <a:gd name="T8" fmla="*/ 240 w 1824"/>
                  <a:gd name="T9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24" h="672">
                    <a:moveTo>
                      <a:pt x="240" y="0"/>
                    </a:moveTo>
                    <a:lnTo>
                      <a:pt x="0" y="672"/>
                    </a:lnTo>
                    <a:lnTo>
                      <a:pt x="1824" y="528"/>
                    </a:lnTo>
                    <a:lnTo>
                      <a:pt x="1488" y="96"/>
                    </a:lnTo>
                    <a:lnTo>
                      <a:pt x="240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901130" name="Freeform 10"/>
              <p:cNvSpPr>
                <a:spLocks/>
              </p:cNvSpPr>
              <p:nvPr/>
            </p:nvSpPr>
            <p:spPr bwMode="auto">
              <a:xfrm>
                <a:off x="3456" y="2832"/>
                <a:ext cx="2064" cy="1152"/>
              </a:xfrm>
              <a:custGeom>
                <a:avLst/>
                <a:gdLst>
                  <a:gd name="T0" fmla="*/ 240 w 2064"/>
                  <a:gd name="T1" fmla="*/ 144 h 1152"/>
                  <a:gd name="T2" fmla="*/ 0 w 2064"/>
                  <a:gd name="T3" fmla="*/ 432 h 1152"/>
                  <a:gd name="T4" fmla="*/ 336 w 2064"/>
                  <a:gd name="T5" fmla="*/ 1152 h 1152"/>
                  <a:gd name="T6" fmla="*/ 1296 w 2064"/>
                  <a:gd name="T7" fmla="*/ 912 h 1152"/>
                  <a:gd name="T8" fmla="*/ 2064 w 2064"/>
                  <a:gd name="T9" fmla="*/ 0 h 1152"/>
                  <a:gd name="T10" fmla="*/ 240 w 2064"/>
                  <a:gd name="T11" fmla="*/ 144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64" h="1152">
                    <a:moveTo>
                      <a:pt x="240" y="144"/>
                    </a:moveTo>
                    <a:lnTo>
                      <a:pt x="0" y="432"/>
                    </a:lnTo>
                    <a:lnTo>
                      <a:pt x="336" y="1152"/>
                    </a:lnTo>
                    <a:lnTo>
                      <a:pt x="1296" y="912"/>
                    </a:lnTo>
                    <a:lnTo>
                      <a:pt x="2064" y="0"/>
                    </a:lnTo>
                    <a:lnTo>
                      <a:pt x="240" y="144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901131" name="Freeform 11"/>
              <p:cNvSpPr>
                <a:spLocks/>
              </p:cNvSpPr>
              <p:nvPr/>
            </p:nvSpPr>
            <p:spPr bwMode="auto">
              <a:xfrm>
                <a:off x="2064" y="1440"/>
                <a:ext cx="1872" cy="864"/>
              </a:xfrm>
              <a:custGeom>
                <a:avLst/>
                <a:gdLst>
                  <a:gd name="T0" fmla="*/ 240 w 1872"/>
                  <a:gd name="T1" fmla="*/ 336 h 864"/>
                  <a:gd name="T2" fmla="*/ 0 w 1872"/>
                  <a:gd name="T3" fmla="*/ 816 h 864"/>
                  <a:gd name="T4" fmla="*/ 1872 w 1872"/>
                  <a:gd name="T5" fmla="*/ 864 h 864"/>
                  <a:gd name="T6" fmla="*/ 1776 w 1872"/>
                  <a:gd name="T7" fmla="*/ 480 h 864"/>
                  <a:gd name="T8" fmla="*/ 1296 w 1872"/>
                  <a:gd name="T9" fmla="*/ 0 h 864"/>
                  <a:gd name="T10" fmla="*/ 240 w 1872"/>
                  <a:gd name="T11" fmla="*/ 336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2" h="864">
                    <a:moveTo>
                      <a:pt x="240" y="336"/>
                    </a:moveTo>
                    <a:lnTo>
                      <a:pt x="0" y="816"/>
                    </a:lnTo>
                    <a:lnTo>
                      <a:pt x="1872" y="864"/>
                    </a:lnTo>
                    <a:lnTo>
                      <a:pt x="1776" y="480"/>
                    </a:lnTo>
                    <a:lnTo>
                      <a:pt x="1296" y="0"/>
                    </a:lnTo>
                    <a:lnTo>
                      <a:pt x="240" y="336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901132" name="Freeform 12"/>
              <p:cNvSpPr>
                <a:spLocks/>
              </p:cNvSpPr>
              <p:nvPr/>
            </p:nvSpPr>
            <p:spPr bwMode="auto">
              <a:xfrm>
                <a:off x="1776" y="2256"/>
                <a:ext cx="2160" cy="1008"/>
              </a:xfrm>
              <a:custGeom>
                <a:avLst/>
                <a:gdLst>
                  <a:gd name="T0" fmla="*/ 288 w 2160"/>
                  <a:gd name="T1" fmla="*/ 0 h 1008"/>
                  <a:gd name="T2" fmla="*/ 0 w 2160"/>
                  <a:gd name="T3" fmla="*/ 192 h 1008"/>
                  <a:gd name="T4" fmla="*/ 384 w 2160"/>
                  <a:gd name="T5" fmla="*/ 528 h 1008"/>
                  <a:gd name="T6" fmla="*/ 1680 w 2160"/>
                  <a:gd name="T7" fmla="*/ 1008 h 1008"/>
                  <a:gd name="T8" fmla="*/ 1920 w 2160"/>
                  <a:gd name="T9" fmla="*/ 720 h 1008"/>
                  <a:gd name="T10" fmla="*/ 2160 w 2160"/>
                  <a:gd name="T11" fmla="*/ 48 h 1008"/>
                  <a:gd name="T12" fmla="*/ 288 w 2160"/>
                  <a:gd name="T13" fmla="*/ 0 h 1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0" h="1008">
                    <a:moveTo>
                      <a:pt x="288" y="0"/>
                    </a:moveTo>
                    <a:lnTo>
                      <a:pt x="0" y="192"/>
                    </a:lnTo>
                    <a:lnTo>
                      <a:pt x="384" y="528"/>
                    </a:lnTo>
                    <a:lnTo>
                      <a:pt x="1680" y="1008"/>
                    </a:lnTo>
                    <a:lnTo>
                      <a:pt x="1920" y="720"/>
                    </a:lnTo>
                    <a:lnTo>
                      <a:pt x="2160" y="48"/>
                    </a:lnTo>
                    <a:lnTo>
                      <a:pt x="288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901133" name="Freeform 13"/>
              <p:cNvSpPr>
                <a:spLocks/>
              </p:cNvSpPr>
              <p:nvPr/>
            </p:nvSpPr>
            <p:spPr bwMode="auto">
              <a:xfrm>
                <a:off x="1920" y="2784"/>
                <a:ext cx="1872" cy="1200"/>
              </a:xfrm>
              <a:custGeom>
                <a:avLst/>
                <a:gdLst>
                  <a:gd name="T0" fmla="*/ 1824 w 1872"/>
                  <a:gd name="T1" fmla="*/ 1200 h 1200"/>
                  <a:gd name="T2" fmla="*/ 864 w 1872"/>
                  <a:gd name="T3" fmla="*/ 816 h 1200"/>
                  <a:gd name="T4" fmla="*/ 0 w 1872"/>
                  <a:gd name="T5" fmla="*/ 336 h 1200"/>
                  <a:gd name="T6" fmla="*/ 240 w 1872"/>
                  <a:gd name="T7" fmla="*/ 0 h 1200"/>
                  <a:gd name="T8" fmla="*/ 1536 w 1872"/>
                  <a:gd name="T9" fmla="*/ 480 h 1200"/>
                  <a:gd name="T10" fmla="*/ 1872 w 1872"/>
                  <a:gd name="T11" fmla="*/ 1200 h 1200"/>
                  <a:gd name="T12" fmla="*/ 1824 w 1872"/>
                  <a:gd name="T13" fmla="*/ 1200 h 1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2" h="1200">
                    <a:moveTo>
                      <a:pt x="1824" y="1200"/>
                    </a:moveTo>
                    <a:lnTo>
                      <a:pt x="864" y="816"/>
                    </a:lnTo>
                    <a:lnTo>
                      <a:pt x="0" y="336"/>
                    </a:lnTo>
                    <a:lnTo>
                      <a:pt x="240" y="0"/>
                    </a:lnTo>
                    <a:lnTo>
                      <a:pt x="1536" y="480"/>
                    </a:lnTo>
                    <a:lnTo>
                      <a:pt x="1872" y="1200"/>
                    </a:lnTo>
                    <a:lnTo>
                      <a:pt x="1824" y="120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901134" name="Freeform 14"/>
              <p:cNvSpPr>
                <a:spLocks/>
              </p:cNvSpPr>
              <p:nvPr/>
            </p:nvSpPr>
            <p:spPr bwMode="auto">
              <a:xfrm>
                <a:off x="1104" y="2928"/>
                <a:ext cx="1680" cy="1056"/>
              </a:xfrm>
              <a:custGeom>
                <a:avLst/>
                <a:gdLst>
                  <a:gd name="T0" fmla="*/ 816 w 1680"/>
                  <a:gd name="T1" fmla="*/ 192 h 1056"/>
                  <a:gd name="T2" fmla="*/ 288 w 1680"/>
                  <a:gd name="T3" fmla="*/ 0 h 1056"/>
                  <a:gd name="T4" fmla="*/ 0 w 1680"/>
                  <a:gd name="T5" fmla="*/ 192 h 1056"/>
                  <a:gd name="T6" fmla="*/ 864 w 1680"/>
                  <a:gd name="T7" fmla="*/ 1056 h 1056"/>
                  <a:gd name="T8" fmla="*/ 1680 w 1680"/>
                  <a:gd name="T9" fmla="*/ 672 h 1056"/>
                  <a:gd name="T10" fmla="*/ 816 w 1680"/>
                  <a:gd name="T11" fmla="*/ 192 h 1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80" h="1056">
                    <a:moveTo>
                      <a:pt x="816" y="192"/>
                    </a:moveTo>
                    <a:lnTo>
                      <a:pt x="288" y="0"/>
                    </a:lnTo>
                    <a:lnTo>
                      <a:pt x="0" y="192"/>
                    </a:lnTo>
                    <a:lnTo>
                      <a:pt x="864" y="1056"/>
                    </a:lnTo>
                    <a:lnTo>
                      <a:pt x="1680" y="672"/>
                    </a:lnTo>
                    <a:lnTo>
                      <a:pt x="816" y="192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901135" name="Freeform 15"/>
              <p:cNvSpPr>
                <a:spLocks/>
              </p:cNvSpPr>
              <p:nvPr/>
            </p:nvSpPr>
            <p:spPr bwMode="auto">
              <a:xfrm>
                <a:off x="192" y="2304"/>
                <a:ext cx="1968" cy="1488"/>
              </a:xfrm>
              <a:custGeom>
                <a:avLst/>
                <a:gdLst>
                  <a:gd name="T0" fmla="*/ 1584 w 1968"/>
                  <a:gd name="T1" fmla="*/ 144 h 1488"/>
                  <a:gd name="T2" fmla="*/ 768 w 1968"/>
                  <a:gd name="T3" fmla="*/ 0 h 1488"/>
                  <a:gd name="T4" fmla="*/ 0 w 1968"/>
                  <a:gd name="T5" fmla="*/ 288 h 1488"/>
                  <a:gd name="T6" fmla="*/ 192 w 1968"/>
                  <a:gd name="T7" fmla="*/ 1488 h 1488"/>
                  <a:gd name="T8" fmla="*/ 912 w 1968"/>
                  <a:gd name="T9" fmla="*/ 816 h 1488"/>
                  <a:gd name="T10" fmla="*/ 1200 w 1968"/>
                  <a:gd name="T11" fmla="*/ 624 h 1488"/>
                  <a:gd name="T12" fmla="*/ 1728 w 1968"/>
                  <a:gd name="T13" fmla="*/ 816 h 1488"/>
                  <a:gd name="T14" fmla="*/ 1968 w 1968"/>
                  <a:gd name="T15" fmla="*/ 480 h 1488"/>
                  <a:gd name="T16" fmla="*/ 1584 w 1968"/>
                  <a:gd name="T17" fmla="*/ 144 h 1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8" h="1488">
                    <a:moveTo>
                      <a:pt x="1584" y="144"/>
                    </a:moveTo>
                    <a:lnTo>
                      <a:pt x="768" y="0"/>
                    </a:lnTo>
                    <a:lnTo>
                      <a:pt x="0" y="288"/>
                    </a:lnTo>
                    <a:lnTo>
                      <a:pt x="192" y="1488"/>
                    </a:lnTo>
                    <a:lnTo>
                      <a:pt x="912" y="816"/>
                    </a:lnTo>
                    <a:lnTo>
                      <a:pt x="1200" y="624"/>
                    </a:lnTo>
                    <a:lnTo>
                      <a:pt x="1728" y="816"/>
                    </a:lnTo>
                    <a:lnTo>
                      <a:pt x="1968" y="480"/>
                    </a:lnTo>
                    <a:lnTo>
                      <a:pt x="1584" y="144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</p:grp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304800" y="1295400"/>
            <a:ext cx="8458200" cy="5334000"/>
            <a:chOff x="192" y="480"/>
            <a:chExt cx="5328" cy="3360"/>
          </a:xfrm>
        </p:grpSpPr>
        <p:sp>
          <p:nvSpPr>
            <p:cNvPr id="901138" name="Freeform 18"/>
            <p:cNvSpPr>
              <a:spLocks/>
            </p:cNvSpPr>
            <p:nvPr/>
          </p:nvSpPr>
          <p:spPr bwMode="auto">
            <a:xfrm>
              <a:off x="192" y="480"/>
              <a:ext cx="5328" cy="3360"/>
            </a:xfrm>
            <a:custGeom>
              <a:avLst/>
              <a:gdLst>
                <a:gd name="T0" fmla="*/ 336 w 5328"/>
                <a:gd name="T1" fmla="*/ 672 h 3360"/>
                <a:gd name="T2" fmla="*/ 816 w 5328"/>
                <a:gd name="T3" fmla="*/ 288 h 3360"/>
                <a:gd name="T4" fmla="*/ 1392 w 5328"/>
                <a:gd name="T5" fmla="*/ 384 h 3360"/>
                <a:gd name="T6" fmla="*/ 2256 w 5328"/>
                <a:gd name="T7" fmla="*/ 0 h 3360"/>
                <a:gd name="T8" fmla="*/ 3264 w 5328"/>
                <a:gd name="T9" fmla="*/ 480 h 3360"/>
                <a:gd name="T10" fmla="*/ 3600 w 5328"/>
                <a:gd name="T11" fmla="*/ 192 h 3360"/>
                <a:gd name="T12" fmla="*/ 4656 w 5328"/>
                <a:gd name="T13" fmla="*/ 528 h 3360"/>
                <a:gd name="T14" fmla="*/ 5280 w 5328"/>
                <a:gd name="T15" fmla="*/ 1200 h 3360"/>
                <a:gd name="T16" fmla="*/ 4992 w 5328"/>
                <a:gd name="T17" fmla="*/ 1776 h 3360"/>
                <a:gd name="T18" fmla="*/ 5328 w 5328"/>
                <a:gd name="T19" fmla="*/ 2208 h 3360"/>
                <a:gd name="T20" fmla="*/ 4560 w 5328"/>
                <a:gd name="T21" fmla="*/ 3120 h 3360"/>
                <a:gd name="T22" fmla="*/ 3600 w 5328"/>
                <a:gd name="T23" fmla="*/ 3360 h 3360"/>
                <a:gd name="T24" fmla="*/ 2592 w 5328"/>
                <a:gd name="T25" fmla="*/ 2976 h 3360"/>
                <a:gd name="T26" fmla="*/ 1776 w 5328"/>
                <a:gd name="T27" fmla="*/ 3360 h 3360"/>
                <a:gd name="T28" fmla="*/ 912 w 5328"/>
                <a:gd name="T29" fmla="*/ 2496 h 3360"/>
                <a:gd name="T30" fmla="*/ 192 w 5328"/>
                <a:gd name="T31" fmla="*/ 3168 h 3360"/>
                <a:gd name="T32" fmla="*/ 0 w 5328"/>
                <a:gd name="T33" fmla="*/ 1968 h 3360"/>
                <a:gd name="T34" fmla="*/ 384 w 5328"/>
                <a:gd name="T35" fmla="*/ 1152 h 3360"/>
                <a:gd name="T36" fmla="*/ 336 w 5328"/>
                <a:gd name="T37" fmla="*/ 672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28" h="3360">
                  <a:moveTo>
                    <a:pt x="336" y="672"/>
                  </a:moveTo>
                  <a:lnTo>
                    <a:pt x="816" y="288"/>
                  </a:lnTo>
                  <a:lnTo>
                    <a:pt x="1392" y="384"/>
                  </a:lnTo>
                  <a:lnTo>
                    <a:pt x="2256" y="0"/>
                  </a:lnTo>
                  <a:lnTo>
                    <a:pt x="3264" y="480"/>
                  </a:lnTo>
                  <a:lnTo>
                    <a:pt x="3600" y="192"/>
                  </a:lnTo>
                  <a:lnTo>
                    <a:pt x="4656" y="528"/>
                  </a:lnTo>
                  <a:lnTo>
                    <a:pt x="5280" y="1200"/>
                  </a:lnTo>
                  <a:lnTo>
                    <a:pt x="4992" y="1776"/>
                  </a:lnTo>
                  <a:lnTo>
                    <a:pt x="5328" y="2208"/>
                  </a:lnTo>
                  <a:lnTo>
                    <a:pt x="4560" y="3120"/>
                  </a:lnTo>
                  <a:lnTo>
                    <a:pt x="3600" y="3360"/>
                  </a:lnTo>
                  <a:lnTo>
                    <a:pt x="2592" y="2976"/>
                  </a:lnTo>
                  <a:lnTo>
                    <a:pt x="1776" y="3360"/>
                  </a:lnTo>
                  <a:lnTo>
                    <a:pt x="912" y="2496"/>
                  </a:lnTo>
                  <a:lnTo>
                    <a:pt x="192" y="3168"/>
                  </a:lnTo>
                  <a:lnTo>
                    <a:pt x="0" y="1968"/>
                  </a:lnTo>
                  <a:lnTo>
                    <a:pt x="384" y="1152"/>
                  </a:lnTo>
                  <a:lnTo>
                    <a:pt x="336" y="672"/>
                  </a:lnTo>
                  <a:close/>
                </a:path>
              </a:pathLst>
            </a:custGeom>
            <a:solidFill>
              <a:srgbClr val="FFFFCC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39" name="Freeform 19"/>
            <p:cNvSpPr>
              <a:spLocks/>
            </p:cNvSpPr>
            <p:nvPr/>
          </p:nvSpPr>
          <p:spPr bwMode="auto">
            <a:xfrm>
              <a:off x="1440" y="480"/>
              <a:ext cx="2016" cy="1152"/>
            </a:xfrm>
            <a:custGeom>
              <a:avLst/>
              <a:gdLst>
                <a:gd name="T0" fmla="*/ 144 w 2016"/>
                <a:gd name="T1" fmla="*/ 384 h 1152"/>
                <a:gd name="T2" fmla="*/ 0 w 2016"/>
                <a:gd name="T3" fmla="*/ 960 h 1152"/>
                <a:gd name="T4" fmla="*/ 864 w 2016"/>
                <a:gd name="T5" fmla="*/ 1152 h 1152"/>
                <a:gd name="T6" fmla="*/ 1920 w 2016"/>
                <a:gd name="T7" fmla="*/ 816 h 1152"/>
                <a:gd name="T8" fmla="*/ 2016 w 2016"/>
                <a:gd name="T9" fmla="*/ 480 h 1152"/>
                <a:gd name="T10" fmla="*/ 1008 w 2016"/>
                <a:gd name="T11" fmla="*/ 0 h 1152"/>
                <a:gd name="T12" fmla="*/ 144 w 2016"/>
                <a:gd name="T13" fmla="*/ 384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6" h="1152">
                  <a:moveTo>
                    <a:pt x="144" y="384"/>
                  </a:moveTo>
                  <a:lnTo>
                    <a:pt x="0" y="960"/>
                  </a:lnTo>
                  <a:lnTo>
                    <a:pt x="864" y="1152"/>
                  </a:lnTo>
                  <a:lnTo>
                    <a:pt x="1920" y="816"/>
                  </a:lnTo>
                  <a:lnTo>
                    <a:pt x="2016" y="480"/>
                  </a:lnTo>
                  <a:lnTo>
                    <a:pt x="1008" y="0"/>
                  </a:lnTo>
                  <a:lnTo>
                    <a:pt x="144" y="384"/>
                  </a:lnTo>
                  <a:close/>
                </a:path>
              </a:pathLst>
            </a:custGeom>
            <a:solidFill>
              <a:srgbClr val="CCFF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40" name="Freeform 20"/>
            <p:cNvSpPr>
              <a:spLocks/>
            </p:cNvSpPr>
            <p:nvPr/>
          </p:nvSpPr>
          <p:spPr bwMode="auto">
            <a:xfrm>
              <a:off x="3360" y="672"/>
              <a:ext cx="1488" cy="1104"/>
            </a:xfrm>
            <a:custGeom>
              <a:avLst/>
              <a:gdLst>
                <a:gd name="T0" fmla="*/ 0 w 1488"/>
                <a:gd name="T1" fmla="*/ 624 h 1104"/>
                <a:gd name="T2" fmla="*/ 480 w 1488"/>
                <a:gd name="T3" fmla="*/ 1104 h 1104"/>
                <a:gd name="T4" fmla="*/ 1056 w 1488"/>
                <a:gd name="T5" fmla="*/ 816 h 1104"/>
                <a:gd name="T6" fmla="*/ 1488 w 1488"/>
                <a:gd name="T7" fmla="*/ 336 h 1104"/>
                <a:gd name="T8" fmla="*/ 432 w 1488"/>
                <a:gd name="T9" fmla="*/ 0 h 1104"/>
                <a:gd name="T10" fmla="*/ 96 w 1488"/>
                <a:gd name="T11" fmla="*/ 288 h 1104"/>
                <a:gd name="T12" fmla="*/ 0 w 1488"/>
                <a:gd name="T13" fmla="*/ 62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8" h="1104">
                  <a:moveTo>
                    <a:pt x="0" y="624"/>
                  </a:moveTo>
                  <a:lnTo>
                    <a:pt x="480" y="1104"/>
                  </a:lnTo>
                  <a:lnTo>
                    <a:pt x="1056" y="816"/>
                  </a:lnTo>
                  <a:lnTo>
                    <a:pt x="1488" y="336"/>
                  </a:lnTo>
                  <a:lnTo>
                    <a:pt x="432" y="0"/>
                  </a:lnTo>
                  <a:lnTo>
                    <a:pt x="96" y="288"/>
                  </a:lnTo>
                  <a:lnTo>
                    <a:pt x="0" y="624"/>
                  </a:lnTo>
                  <a:close/>
                </a:path>
              </a:pathLst>
            </a:custGeom>
            <a:solidFill>
              <a:srgbClr val="FFCC99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41" name="Freeform 21"/>
            <p:cNvSpPr>
              <a:spLocks/>
            </p:cNvSpPr>
            <p:nvPr/>
          </p:nvSpPr>
          <p:spPr bwMode="auto">
            <a:xfrm>
              <a:off x="3840" y="1008"/>
              <a:ext cx="1632" cy="1248"/>
            </a:xfrm>
            <a:custGeom>
              <a:avLst/>
              <a:gdLst>
                <a:gd name="T0" fmla="*/ 0 w 1632"/>
                <a:gd name="T1" fmla="*/ 768 h 1248"/>
                <a:gd name="T2" fmla="*/ 96 w 1632"/>
                <a:gd name="T3" fmla="*/ 1152 h 1248"/>
                <a:gd name="T4" fmla="*/ 1344 w 1632"/>
                <a:gd name="T5" fmla="*/ 1248 h 1248"/>
                <a:gd name="T6" fmla="*/ 1632 w 1632"/>
                <a:gd name="T7" fmla="*/ 672 h 1248"/>
                <a:gd name="T8" fmla="*/ 1008 w 1632"/>
                <a:gd name="T9" fmla="*/ 0 h 1248"/>
                <a:gd name="T10" fmla="*/ 576 w 1632"/>
                <a:gd name="T11" fmla="*/ 480 h 1248"/>
                <a:gd name="T12" fmla="*/ 0 w 1632"/>
                <a:gd name="T13" fmla="*/ 76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1248">
                  <a:moveTo>
                    <a:pt x="0" y="768"/>
                  </a:moveTo>
                  <a:lnTo>
                    <a:pt x="96" y="1152"/>
                  </a:lnTo>
                  <a:lnTo>
                    <a:pt x="1344" y="1248"/>
                  </a:lnTo>
                  <a:lnTo>
                    <a:pt x="1632" y="672"/>
                  </a:lnTo>
                  <a:lnTo>
                    <a:pt x="1008" y="0"/>
                  </a:lnTo>
                  <a:lnTo>
                    <a:pt x="576" y="480"/>
                  </a:lnTo>
                  <a:lnTo>
                    <a:pt x="0" y="768"/>
                  </a:lnTo>
                  <a:close/>
                </a:path>
              </a:pathLst>
            </a:custGeom>
            <a:solidFill>
              <a:srgbClr val="FF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42" name="Freeform 22"/>
            <p:cNvSpPr>
              <a:spLocks/>
            </p:cNvSpPr>
            <p:nvPr/>
          </p:nvSpPr>
          <p:spPr bwMode="auto">
            <a:xfrm>
              <a:off x="3696" y="2160"/>
              <a:ext cx="1824" cy="672"/>
            </a:xfrm>
            <a:custGeom>
              <a:avLst/>
              <a:gdLst>
                <a:gd name="T0" fmla="*/ 240 w 1824"/>
                <a:gd name="T1" fmla="*/ 0 h 672"/>
                <a:gd name="T2" fmla="*/ 0 w 1824"/>
                <a:gd name="T3" fmla="*/ 672 h 672"/>
                <a:gd name="T4" fmla="*/ 1824 w 1824"/>
                <a:gd name="T5" fmla="*/ 528 h 672"/>
                <a:gd name="T6" fmla="*/ 1488 w 1824"/>
                <a:gd name="T7" fmla="*/ 96 h 672"/>
                <a:gd name="T8" fmla="*/ 240 w 1824"/>
                <a:gd name="T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4" h="672">
                  <a:moveTo>
                    <a:pt x="240" y="0"/>
                  </a:moveTo>
                  <a:lnTo>
                    <a:pt x="0" y="672"/>
                  </a:lnTo>
                  <a:lnTo>
                    <a:pt x="1824" y="528"/>
                  </a:lnTo>
                  <a:lnTo>
                    <a:pt x="1488" y="96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FFF99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43" name="Freeform 23"/>
            <p:cNvSpPr>
              <a:spLocks/>
            </p:cNvSpPr>
            <p:nvPr/>
          </p:nvSpPr>
          <p:spPr bwMode="auto">
            <a:xfrm>
              <a:off x="3456" y="2688"/>
              <a:ext cx="2064" cy="1152"/>
            </a:xfrm>
            <a:custGeom>
              <a:avLst/>
              <a:gdLst>
                <a:gd name="T0" fmla="*/ 240 w 2064"/>
                <a:gd name="T1" fmla="*/ 144 h 1152"/>
                <a:gd name="T2" fmla="*/ 0 w 2064"/>
                <a:gd name="T3" fmla="*/ 432 h 1152"/>
                <a:gd name="T4" fmla="*/ 336 w 2064"/>
                <a:gd name="T5" fmla="*/ 1152 h 1152"/>
                <a:gd name="T6" fmla="*/ 1296 w 2064"/>
                <a:gd name="T7" fmla="*/ 912 h 1152"/>
                <a:gd name="T8" fmla="*/ 2064 w 2064"/>
                <a:gd name="T9" fmla="*/ 0 h 1152"/>
                <a:gd name="T10" fmla="*/ 240 w 2064"/>
                <a:gd name="T11" fmla="*/ 144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4" h="1152">
                  <a:moveTo>
                    <a:pt x="240" y="144"/>
                  </a:moveTo>
                  <a:lnTo>
                    <a:pt x="0" y="432"/>
                  </a:lnTo>
                  <a:lnTo>
                    <a:pt x="336" y="1152"/>
                  </a:lnTo>
                  <a:lnTo>
                    <a:pt x="1296" y="912"/>
                  </a:lnTo>
                  <a:lnTo>
                    <a:pt x="2064" y="0"/>
                  </a:lnTo>
                  <a:lnTo>
                    <a:pt x="240" y="144"/>
                  </a:lnTo>
                  <a:close/>
                </a:path>
              </a:pathLst>
            </a:custGeom>
            <a:solidFill>
              <a:srgbClr val="CCFFCC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44" name="Freeform 24"/>
            <p:cNvSpPr>
              <a:spLocks/>
            </p:cNvSpPr>
            <p:nvPr/>
          </p:nvSpPr>
          <p:spPr bwMode="auto">
            <a:xfrm>
              <a:off x="2064" y="1296"/>
              <a:ext cx="1872" cy="864"/>
            </a:xfrm>
            <a:custGeom>
              <a:avLst/>
              <a:gdLst>
                <a:gd name="T0" fmla="*/ 240 w 1872"/>
                <a:gd name="T1" fmla="*/ 336 h 864"/>
                <a:gd name="T2" fmla="*/ 0 w 1872"/>
                <a:gd name="T3" fmla="*/ 816 h 864"/>
                <a:gd name="T4" fmla="*/ 1872 w 1872"/>
                <a:gd name="T5" fmla="*/ 864 h 864"/>
                <a:gd name="T6" fmla="*/ 1776 w 1872"/>
                <a:gd name="T7" fmla="*/ 480 h 864"/>
                <a:gd name="T8" fmla="*/ 1296 w 1872"/>
                <a:gd name="T9" fmla="*/ 0 h 864"/>
                <a:gd name="T10" fmla="*/ 240 w 1872"/>
                <a:gd name="T11" fmla="*/ 336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2" h="864">
                  <a:moveTo>
                    <a:pt x="240" y="336"/>
                  </a:moveTo>
                  <a:lnTo>
                    <a:pt x="0" y="816"/>
                  </a:lnTo>
                  <a:lnTo>
                    <a:pt x="1872" y="864"/>
                  </a:lnTo>
                  <a:lnTo>
                    <a:pt x="1776" y="480"/>
                  </a:lnTo>
                  <a:lnTo>
                    <a:pt x="1296" y="0"/>
                  </a:lnTo>
                  <a:lnTo>
                    <a:pt x="240" y="336"/>
                  </a:lnTo>
                  <a:close/>
                </a:path>
              </a:pathLst>
            </a:custGeom>
            <a:solidFill>
              <a:srgbClr val="FF99CC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45" name="Freeform 25"/>
            <p:cNvSpPr>
              <a:spLocks/>
            </p:cNvSpPr>
            <p:nvPr/>
          </p:nvSpPr>
          <p:spPr bwMode="auto">
            <a:xfrm>
              <a:off x="1776" y="2112"/>
              <a:ext cx="2160" cy="1008"/>
            </a:xfrm>
            <a:custGeom>
              <a:avLst/>
              <a:gdLst>
                <a:gd name="T0" fmla="*/ 288 w 2160"/>
                <a:gd name="T1" fmla="*/ 0 h 1008"/>
                <a:gd name="T2" fmla="*/ 0 w 2160"/>
                <a:gd name="T3" fmla="*/ 192 h 1008"/>
                <a:gd name="T4" fmla="*/ 384 w 2160"/>
                <a:gd name="T5" fmla="*/ 528 h 1008"/>
                <a:gd name="T6" fmla="*/ 1680 w 2160"/>
                <a:gd name="T7" fmla="*/ 1008 h 1008"/>
                <a:gd name="T8" fmla="*/ 1920 w 2160"/>
                <a:gd name="T9" fmla="*/ 720 h 1008"/>
                <a:gd name="T10" fmla="*/ 2160 w 2160"/>
                <a:gd name="T11" fmla="*/ 48 h 1008"/>
                <a:gd name="T12" fmla="*/ 288 w 2160"/>
                <a:gd name="T13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0" h="1008">
                  <a:moveTo>
                    <a:pt x="288" y="0"/>
                  </a:moveTo>
                  <a:lnTo>
                    <a:pt x="0" y="192"/>
                  </a:lnTo>
                  <a:lnTo>
                    <a:pt x="384" y="528"/>
                  </a:lnTo>
                  <a:lnTo>
                    <a:pt x="1680" y="1008"/>
                  </a:lnTo>
                  <a:lnTo>
                    <a:pt x="1920" y="720"/>
                  </a:lnTo>
                  <a:lnTo>
                    <a:pt x="2160" y="48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CCFF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46" name="Freeform 26"/>
            <p:cNvSpPr>
              <a:spLocks/>
            </p:cNvSpPr>
            <p:nvPr/>
          </p:nvSpPr>
          <p:spPr bwMode="auto">
            <a:xfrm>
              <a:off x="1920" y="2640"/>
              <a:ext cx="1872" cy="1200"/>
            </a:xfrm>
            <a:custGeom>
              <a:avLst/>
              <a:gdLst>
                <a:gd name="T0" fmla="*/ 1824 w 1872"/>
                <a:gd name="T1" fmla="*/ 1200 h 1200"/>
                <a:gd name="T2" fmla="*/ 864 w 1872"/>
                <a:gd name="T3" fmla="*/ 816 h 1200"/>
                <a:gd name="T4" fmla="*/ 0 w 1872"/>
                <a:gd name="T5" fmla="*/ 336 h 1200"/>
                <a:gd name="T6" fmla="*/ 240 w 1872"/>
                <a:gd name="T7" fmla="*/ 0 h 1200"/>
                <a:gd name="T8" fmla="*/ 1536 w 1872"/>
                <a:gd name="T9" fmla="*/ 480 h 1200"/>
                <a:gd name="T10" fmla="*/ 1872 w 1872"/>
                <a:gd name="T11" fmla="*/ 1200 h 1200"/>
                <a:gd name="T12" fmla="*/ 1824 w 1872"/>
                <a:gd name="T13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2" h="1200">
                  <a:moveTo>
                    <a:pt x="1824" y="1200"/>
                  </a:moveTo>
                  <a:lnTo>
                    <a:pt x="864" y="816"/>
                  </a:lnTo>
                  <a:lnTo>
                    <a:pt x="0" y="336"/>
                  </a:lnTo>
                  <a:lnTo>
                    <a:pt x="240" y="0"/>
                  </a:lnTo>
                  <a:lnTo>
                    <a:pt x="1536" y="480"/>
                  </a:lnTo>
                  <a:lnTo>
                    <a:pt x="1872" y="1200"/>
                  </a:lnTo>
                  <a:lnTo>
                    <a:pt x="1824" y="1200"/>
                  </a:lnTo>
                  <a:close/>
                </a:path>
              </a:pathLst>
            </a:custGeom>
            <a:solidFill>
              <a:srgbClr val="FFFFCC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47" name="Freeform 27"/>
            <p:cNvSpPr>
              <a:spLocks/>
            </p:cNvSpPr>
            <p:nvPr/>
          </p:nvSpPr>
          <p:spPr bwMode="auto">
            <a:xfrm>
              <a:off x="1104" y="2784"/>
              <a:ext cx="1680" cy="1056"/>
            </a:xfrm>
            <a:custGeom>
              <a:avLst/>
              <a:gdLst>
                <a:gd name="T0" fmla="*/ 816 w 1680"/>
                <a:gd name="T1" fmla="*/ 192 h 1056"/>
                <a:gd name="T2" fmla="*/ 288 w 1680"/>
                <a:gd name="T3" fmla="*/ 0 h 1056"/>
                <a:gd name="T4" fmla="*/ 0 w 1680"/>
                <a:gd name="T5" fmla="*/ 192 h 1056"/>
                <a:gd name="T6" fmla="*/ 864 w 1680"/>
                <a:gd name="T7" fmla="*/ 1056 h 1056"/>
                <a:gd name="T8" fmla="*/ 1680 w 1680"/>
                <a:gd name="T9" fmla="*/ 672 h 1056"/>
                <a:gd name="T10" fmla="*/ 816 w 1680"/>
                <a:gd name="T11" fmla="*/ 19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0" h="1056">
                  <a:moveTo>
                    <a:pt x="816" y="192"/>
                  </a:moveTo>
                  <a:lnTo>
                    <a:pt x="288" y="0"/>
                  </a:lnTo>
                  <a:lnTo>
                    <a:pt x="0" y="192"/>
                  </a:lnTo>
                  <a:lnTo>
                    <a:pt x="864" y="1056"/>
                  </a:lnTo>
                  <a:lnTo>
                    <a:pt x="1680" y="672"/>
                  </a:lnTo>
                  <a:lnTo>
                    <a:pt x="816" y="192"/>
                  </a:lnTo>
                  <a:close/>
                </a:path>
              </a:pathLst>
            </a:custGeom>
            <a:solidFill>
              <a:srgbClr val="FFFF99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48" name="Freeform 28"/>
            <p:cNvSpPr>
              <a:spLocks/>
            </p:cNvSpPr>
            <p:nvPr/>
          </p:nvSpPr>
          <p:spPr bwMode="auto">
            <a:xfrm>
              <a:off x="192" y="2160"/>
              <a:ext cx="1968" cy="1488"/>
            </a:xfrm>
            <a:custGeom>
              <a:avLst/>
              <a:gdLst>
                <a:gd name="T0" fmla="*/ 1584 w 1968"/>
                <a:gd name="T1" fmla="*/ 144 h 1488"/>
                <a:gd name="T2" fmla="*/ 768 w 1968"/>
                <a:gd name="T3" fmla="*/ 0 h 1488"/>
                <a:gd name="T4" fmla="*/ 0 w 1968"/>
                <a:gd name="T5" fmla="*/ 288 h 1488"/>
                <a:gd name="T6" fmla="*/ 192 w 1968"/>
                <a:gd name="T7" fmla="*/ 1488 h 1488"/>
                <a:gd name="T8" fmla="*/ 912 w 1968"/>
                <a:gd name="T9" fmla="*/ 816 h 1488"/>
                <a:gd name="T10" fmla="*/ 1200 w 1968"/>
                <a:gd name="T11" fmla="*/ 624 h 1488"/>
                <a:gd name="T12" fmla="*/ 1728 w 1968"/>
                <a:gd name="T13" fmla="*/ 816 h 1488"/>
                <a:gd name="T14" fmla="*/ 1968 w 1968"/>
                <a:gd name="T15" fmla="*/ 480 h 1488"/>
                <a:gd name="T16" fmla="*/ 1584 w 1968"/>
                <a:gd name="T17" fmla="*/ 144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8" h="1488">
                  <a:moveTo>
                    <a:pt x="1584" y="144"/>
                  </a:moveTo>
                  <a:lnTo>
                    <a:pt x="768" y="0"/>
                  </a:lnTo>
                  <a:lnTo>
                    <a:pt x="0" y="288"/>
                  </a:lnTo>
                  <a:lnTo>
                    <a:pt x="192" y="1488"/>
                  </a:lnTo>
                  <a:lnTo>
                    <a:pt x="912" y="816"/>
                  </a:lnTo>
                  <a:lnTo>
                    <a:pt x="1200" y="624"/>
                  </a:lnTo>
                  <a:lnTo>
                    <a:pt x="1728" y="816"/>
                  </a:lnTo>
                  <a:lnTo>
                    <a:pt x="1968" y="480"/>
                  </a:lnTo>
                  <a:lnTo>
                    <a:pt x="1584" y="144"/>
                  </a:lnTo>
                  <a:close/>
                </a:path>
              </a:pathLst>
            </a:custGeom>
            <a:solidFill>
              <a:schemeClr val="hlink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49" name="Text Box 29"/>
            <p:cNvSpPr txBox="1">
              <a:spLocks noChangeArrowheads="1"/>
            </p:cNvSpPr>
            <p:nvPr/>
          </p:nvSpPr>
          <p:spPr bwMode="auto">
            <a:xfrm>
              <a:off x="2509" y="1690"/>
              <a:ext cx="1110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39" tIns="45719" rIns="91439" bIns="45719"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</a:rPr>
                <a:t>Motherboards</a:t>
              </a:r>
            </a:p>
          </p:txBody>
        </p:sp>
        <p:sp>
          <p:nvSpPr>
            <p:cNvPr id="901150" name="Text Box 30"/>
            <p:cNvSpPr txBox="1">
              <a:spLocks noChangeArrowheads="1"/>
            </p:cNvSpPr>
            <p:nvPr/>
          </p:nvSpPr>
          <p:spPr bwMode="auto">
            <a:xfrm>
              <a:off x="2591" y="2383"/>
              <a:ext cx="666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39" tIns="45719" rIns="91439" bIns="45719"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</a:rPr>
                <a:t>SDRAM</a:t>
              </a:r>
            </a:p>
          </p:txBody>
        </p:sp>
        <p:sp>
          <p:nvSpPr>
            <p:cNvPr id="901151" name="Text Box 31"/>
            <p:cNvSpPr txBox="1">
              <a:spLocks noChangeArrowheads="1"/>
            </p:cNvSpPr>
            <p:nvPr/>
          </p:nvSpPr>
          <p:spPr bwMode="auto">
            <a:xfrm>
              <a:off x="3984" y="2352"/>
              <a:ext cx="1223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39" tIns="45719" rIns="91439" bIns="45719"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</a:rPr>
                <a:t>LAN technology</a:t>
              </a:r>
            </a:p>
          </p:txBody>
        </p:sp>
        <p:sp>
          <p:nvSpPr>
            <p:cNvPr id="901152" name="Text Box 32"/>
            <p:cNvSpPr txBox="1">
              <a:spLocks noChangeArrowheads="1"/>
            </p:cNvSpPr>
            <p:nvPr/>
          </p:nvSpPr>
          <p:spPr bwMode="auto">
            <a:xfrm>
              <a:off x="816" y="1488"/>
              <a:ext cx="524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39" tIns="45719" rIns="91439" bIns="45719"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</a:rPr>
                <a:t>Linux</a:t>
              </a:r>
            </a:p>
          </p:txBody>
        </p:sp>
        <p:sp>
          <p:nvSpPr>
            <p:cNvPr id="901153" name="Text Box 33"/>
            <p:cNvSpPr txBox="1">
              <a:spLocks noChangeArrowheads="1"/>
            </p:cNvSpPr>
            <p:nvPr/>
          </p:nvSpPr>
          <p:spPr bwMode="auto">
            <a:xfrm>
              <a:off x="4267" y="1536"/>
              <a:ext cx="824" cy="4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39" tIns="45719" rIns="91439" bIns="45719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latin typeface="+mj-lt"/>
                  <a:ea typeface="ＭＳ Ｐゴシック" charset="0"/>
                </a:rPr>
                <a:t>Window</a:t>
              </a:r>
              <a:r>
                <a:rPr lang="en-US" dirty="0">
                  <a:latin typeface="+mj-lt"/>
                  <a:ea typeface="ＭＳ Ｐゴシック" charset="0"/>
                </a:rPr>
                <a:t>s</a:t>
              </a:r>
            </a:p>
            <a:p>
              <a:pPr algn="ctr">
                <a:defRPr/>
              </a:pPr>
              <a:r>
                <a:rPr lang="en-US" dirty="0">
                  <a:latin typeface="+mj-lt"/>
                  <a:ea typeface="ＭＳ Ｐゴシック" charset="0"/>
                </a:rPr>
                <a:t>10</a:t>
              </a:r>
            </a:p>
          </p:txBody>
        </p:sp>
        <p:sp>
          <p:nvSpPr>
            <p:cNvPr id="901154" name="Text Box 34"/>
            <p:cNvSpPr txBox="1">
              <a:spLocks noChangeArrowheads="1"/>
            </p:cNvSpPr>
            <p:nvPr/>
          </p:nvSpPr>
          <p:spPr bwMode="auto">
            <a:xfrm>
              <a:off x="3696" y="1008"/>
              <a:ext cx="851" cy="40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39" tIns="45719" rIns="91439" bIns="45719">
              <a:spAutoFit/>
            </a:bodyPr>
            <a:lstStyle/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</a:rPr>
                <a:t>Hard Disk</a:t>
              </a:r>
            </a:p>
            <a:p>
              <a:pPr>
                <a:defRPr/>
              </a:pPr>
              <a:r>
                <a:rPr lang="en-US" dirty="0">
                  <a:latin typeface="+mj-lt"/>
                  <a:ea typeface="ＭＳ Ｐゴシック" charset="0"/>
                </a:rPr>
                <a:t>Drives</a:t>
              </a:r>
            </a:p>
          </p:txBody>
        </p:sp>
        <p:sp>
          <p:nvSpPr>
            <p:cNvPr id="901155" name="Text Box 35"/>
            <p:cNvSpPr txBox="1">
              <a:spLocks noChangeArrowheads="1"/>
            </p:cNvSpPr>
            <p:nvPr/>
          </p:nvSpPr>
          <p:spPr bwMode="auto">
            <a:xfrm>
              <a:off x="2158" y="919"/>
              <a:ext cx="671" cy="27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39" tIns="45719" rIns="91439" bIns="45719">
              <a:spAutoFit/>
            </a:bodyPr>
            <a:lstStyle/>
            <a:p>
              <a:pPr>
                <a:defRPr/>
              </a:pPr>
              <a:r>
                <a:rPr lang="en-US" sz="2200" dirty="0">
                  <a:latin typeface="+mj-lt"/>
                  <a:ea typeface="ＭＳ Ｐゴシック" charset="0"/>
                </a:rPr>
                <a:t>DRAM</a:t>
              </a:r>
            </a:p>
          </p:txBody>
        </p:sp>
        <p:sp>
          <p:nvSpPr>
            <p:cNvPr id="901156" name="Text Box 36"/>
            <p:cNvSpPr txBox="1">
              <a:spLocks noChangeArrowheads="1"/>
            </p:cNvSpPr>
            <p:nvPr/>
          </p:nvSpPr>
          <p:spPr bwMode="auto">
            <a:xfrm>
              <a:off x="720" y="2448"/>
              <a:ext cx="1126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39" tIns="45719" rIns="91439" bIns="45719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chemeClr val="bg1"/>
                  </a:solidFill>
                  <a:latin typeface="+mj-lt"/>
                  <a:ea typeface="ＭＳ Ｐゴシック" charset="0"/>
                </a:rPr>
                <a:t>Flash Memory</a:t>
              </a:r>
            </a:p>
          </p:txBody>
        </p:sp>
        <p:sp>
          <p:nvSpPr>
            <p:cNvPr id="901157" name="Text Box 37"/>
            <p:cNvSpPr txBox="1">
              <a:spLocks noChangeArrowheads="1"/>
            </p:cNvSpPr>
            <p:nvPr/>
          </p:nvSpPr>
          <p:spPr bwMode="auto">
            <a:xfrm>
              <a:off x="3793" y="3024"/>
              <a:ext cx="997" cy="40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39" tIns="45719" rIns="91439" bIns="45719">
              <a:spAutoFit/>
            </a:bodyPr>
            <a:lstStyle/>
            <a:p>
              <a:pPr algn="ctr">
                <a:defRPr/>
              </a:pPr>
              <a:r>
                <a:rPr lang="en-US" dirty="0">
                  <a:latin typeface="+mj-lt"/>
                  <a:ea typeface="ＭＳ Ｐゴシック" charset="0"/>
                </a:rPr>
                <a:t>Graphics</a:t>
              </a:r>
            </a:p>
            <a:p>
              <a:pPr algn="ctr">
                <a:defRPr/>
              </a:pPr>
              <a:r>
                <a:rPr lang="en-US" dirty="0">
                  <a:latin typeface="+mj-lt"/>
                  <a:ea typeface="ＭＳ Ｐゴシック" charset="0"/>
                </a:rPr>
                <a:t>Acceleration</a:t>
              </a:r>
            </a:p>
          </p:txBody>
        </p:sp>
        <p:sp>
          <p:nvSpPr>
            <p:cNvPr id="901158" name="Text Box 38"/>
            <p:cNvSpPr txBox="1">
              <a:spLocks noChangeArrowheads="1"/>
            </p:cNvSpPr>
            <p:nvPr/>
          </p:nvSpPr>
          <p:spPr bwMode="auto">
            <a:xfrm>
              <a:off x="2494" y="2976"/>
              <a:ext cx="722" cy="40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39" tIns="45719" rIns="91439" bIns="45719">
              <a:spAutoFit/>
            </a:bodyPr>
            <a:lstStyle/>
            <a:p>
              <a:pPr algn="ctr">
                <a:defRPr/>
              </a:pPr>
              <a:r>
                <a:rPr lang="en-US" dirty="0">
                  <a:latin typeface="+mj-lt"/>
                  <a:ea typeface="ＭＳ Ｐゴシック" charset="0"/>
                </a:rPr>
                <a:t>ActiveX</a:t>
              </a:r>
            </a:p>
            <a:p>
              <a:pPr algn="ctr">
                <a:defRPr/>
              </a:pPr>
              <a:r>
                <a:rPr lang="en-US" dirty="0">
                  <a:latin typeface="+mj-lt"/>
                  <a:ea typeface="ＭＳ Ｐゴシック" charset="0"/>
                </a:rPr>
                <a:t>Controls</a:t>
              </a:r>
            </a:p>
          </p:txBody>
        </p:sp>
        <p:sp>
          <p:nvSpPr>
            <p:cNvPr id="901159" name="Text Box 39"/>
            <p:cNvSpPr txBox="1">
              <a:spLocks noChangeArrowheads="1"/>
            </p:cNvSpPr>
            <p:nvPr/>
          </p:nvSpPr>
          <p:spPr bwMode="auto">
            <a:xfrm>
              <a:off x="1593" y="3120"/>
              <a:ext cx="701" cy="44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1439" tIns="45719" rIns="91439" bIns="45719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latin typeface="+mj-lt"/>
                  <a:ea typeface="ＭＳ Ｐゴシック" charset="0"/>
                </a:rPr>
                <a:t>App</a:t>
              </a:r>
            </a:p>
            <a:p>
              <a:pPr algn="ctr">
                <a:defRPr/>
              </a:pPr>
              <a:r>
                <a:rPr lang="en-US" sz="2000" dirty="0">
                  <a:latin typeface="+mj-lt"/>
                  <a:ea typeface="ＭＳ Ｐゴシック" charset="0"/>
                </a:rPr>
                <a:t>Servers</a:t>
              </a:r>
            </a:p>
          </p:txBody>
        </p:sp>
      </p:grpSp>
      <p:grpSp>
        <p:nvGrpSpPr>
          <p:cNvPr id="15363" name="Group 40"/>
          <p:cNvGrpSpPr>
            <a:grpSpLocks/>
          </p:cNvGrpSpPr>
          <p:nvPr/>
        </p:nvGrpSpPr>
        <p:grpSpPr bwMode="auto">
          <a:xfrm>
            <a:off x="304800" y="1295400"/>
            <a:ext cx="8458200" cy="5334000"/>
            <a:chOff x="192" y="624"/>
            <a:chExt cx="5328" cy="3360"/>
          </a:xfrm>
        </p:grpSpPr>
        <p:sp>
          <p:nvSpPr>
            <p:cNvPr id="901161" name="Freeform 41"/>
            <p:cNvSpPr>
              <a:spLocks/>
            </p:cNvSpPr>
            <p:nvPr/>
          </p:nvSpPr>
          <p:spPr bwMode="auto">
            <a:xfrm>
              <a:off x="192" y="624"/>
              <a:ext cx="5328" cy="3360"/>
            </a:xfrm>
            <a:custGeom>
              <a:avLst/>
              <a:gdLst>
                <a:gd name="T0" fmla="*/ 336 w 5328"/>
                <a:gd name="T1" fmla="*/ 672 h 3360"/>
                <a:gd name="T2" fmla="*/ 816 w 5328"/>
                <a:gd name="T3" fmla="*/ 288 h 3360"/>
                <a:gd name="T4" fmla="*/ 1392 w 5328"/>
                <a:gd name="T5" fmla="*/ 384 h 3360"/>
                <a:gd name="T6" fmla="*/ 2256 w 5328"/>
                <a:gd name="T7" fmla="*/ 0 h 3360"/>
                <a:gd name="T8" fmla="*/ 3264 w 5328"/>
                <a:gd name="T9" fmla="*/ 480 h 3360"/>
                <a:gd name="T10" fmla="*/ 3600 w 5328"/>
                <a:gd name="T11" fmla="*/ 192 h 3360"/>
                <a:gd name="T12" fmla="*/ 4656 w 5328"/>
                <a:gd name="T13" fmla="*/ 528 h 3360"/>
                <a:gd name="T14" fmla="*/ 5280 w 5328"/>
                <a:gd name="T15" fmla="*/ 1200 h 3360"/>
                <a:gd name="T16" fmla="*/ 4992 w 5328"/>
                <a:gd name="T17" fmla="*/ 1776 h 3360"/>
                <a:gd name="T18" fmla="*/ 5328 w 5328"/>
                <a:gd name="T19" fmla="*/ 2208 h 3360"/>
                <a:gd name="T20" fmla="*/ 4560 w 5328"/>
                <a:gd name="T21" fmla="*/ 3120 h 3360"/>
                <a:gd name="T22" fmla="*/ 3600 w 5328"/>
                <a:gd name="T23" fmla="*/ 3360 h 3360"/>
                <a:gd name="T24" fmla="*/ 2592 w 5328"/>
                <a:gd name="T25" fmla="*/ 2976 h 3360"/>
                <a:gd name="T26" fmla="*/ 1776 w 5328"/>
                <a:gd name="T27" fmla="*/ 3360 h 3360"/>
                <a:gd name="T28" fmla="*/ 912 w 5328"/>
                <a:gd name="T29" fmla="*/ 2496 h 3360"/>
                <a:gd name="T30" fmla="*/ 192 w 5328"/>
                <a:gd name="T31" fmla="*/ 3168 h 3360"/>
                <a:gd name="T32" fmla="*/ 0 w 5328"/>
                <a:gd name="T33" fmla="*/ 1968 h 3360"/>
                <a:gd name="T34" fmla="*/ 384 w 5328"/>
                <a:gd name="T35" fmla="*/ 1152 h 3360"/>
                <a:gd name="T36" fmla="*/ 336 w 5328"/>
                <a:gd name="T37" fmla="*/ 672 h 3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28" h="3360">
                  <a:moveTo>
                    <a:pt x="336" y="672"/>
                  </a:moveTo>
                  <a:lnTo>
                    <a:pt x="816" y="288"/>
                  </a:lnTo>
                  <a:lnTo>
                    <a:pt x="1392" y="384"/>
                  </a:lnTo>
                  <a:lnTo>
                    <a:pt x="2256" y="0"/>
                  </a:lnTo>
                  <a:lnTo>
                    <a:pt x="3264" y="480"/>
                  </a:lnTo>
                  <a:lnTo>
                    <a:pt x="3600" y="192"/>
                  </a:lnTo>
                  <a:lnTo>
                    <a:pt x="4656" y="528"/>
                  </a:lnTo>
                  <a:lnTo>
                    <a:pt x="5280" y="1200"/>
                  </a:lnTo>
                  <a:lnTo>
                    <a:pt x="4992" y="1776"/>
                  </a:lnTo>
                  <a:lnTo>
                    <a:pt x="5328" y="2208"/>
                  </a:lnTo>
                  <a:lnTo>
                    <a:pt x="4560" y="3120"/>
                  </a:lnTo>
                  <a:lnTo>
                    <a:pt x="3600" y="3360"/>
                  </a:lnTo>
                  <a:lnTo>
                    <a:pt x="2592" y="2976"/>
                  </a:lnTo>
                  <a:lnTo>
                    <a:pt x="1776" y="3360"/>
                  </a:lnTo>
                  <a:lnTo>
                    <a:pt x="912" y="2496"/>
                  </a:lnTo>
                  <a:lnTo>
                    <a:pt x="192" y="3168"/>
                  </a:lnTo>
                  <a:lnTo>
                    <a:pt x="0" y="1968"/>
                  </a:lnTo>
                  <a:lnTo>
                    <a:pt x="384" y="1152"/>
                  </a:lnTo>
                  <a:lnTo>
                    <a:pt x="336" y="672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62" name="Freeform 42"/>
            <p:cNvSpPr>
              <a:spLocks/>
            </p:cNvSpPr>
            <p:nvPr/>
          </p:nvSpPr>
          <p:spPr bwMode="auto">
            <a:xfrm>
              <a:off x="1440" y="624"/>
              <a:ext cx="2016" cy="1152"/>
            </a:xfrm>
            <a:custGeom>
              <a:avLst/>
              <a:gdLst>
                <a:gd name="T0" fmla="*/ 144 w 2016"/>
                <a:gd name="T1" fmla="*/ 384 h 1152"/>
                <a:gd name="T2" fmla="*/ 0 w 2016"/>
                <a:gd name="T3" fmla="*/ 960 h 1152"/>
                <a:gd name="T4" fmla="*/ 864 w 2016"/>
                <a:gd name="T5" fmla="*/ 1152 h 1152"/>
                <a:gd name="T6" fmla="*/ 1920 w 2016"/>
                <a:gd name="T7" fmla="*/ 816 h 1152"/>
                <a:gd name="T8" fmla="*/ 2016 w 2016"/>
                <a:gd name="T9" fmla="*/ 480 h 1152"/>
                <a:gd name="T10" fmla="*/ 1008 w 2016"/>
                <a:gd name="T11" fmla="*/ 0 h 1152"/>
                <a:gd name="T12" fmla="*/ 144 w 2016"/>
                <a:gd name="T13" fmla="*/ 384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6" h="1152">
                  <a:moveTo>
                    <a:pt x="144" y="384"/>
                  </a:moveTo>
                  <a:lnTo>
                    <a:pt x="0" y="960"/>
                  </a:lnTo>
                  <a:lnTo>
                    <a:pt x="864" y="1152"/>
                  </a:lnTo>
                  <a:lnTo>
                    <a:pt x="1920" y="816"/>
                  </a:lnTo>
                  <a:lnTo>
                    <a:pt x="2016" y="480"/>
                  </a:lnTo>
                  <a:lnTo>
                    <a:pt x="1008" y="0"/>
                  </a:lnTo>
                  <a:lnTo>
                    <a:pt x="144" y="384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63" name="Freeform 43"/>
            <p:cNvSpPr>
              <a:spLocks/>
            </p:cNvSpPr>
            <p:nvPr/>
          </p:nvSpPr>
          <p:spPr bwMode="auto">
            <a:xfrm>
              <a:off x="3360" y="816"/>
              <a:ext cx="1488" cy="1104"/>
            </a:xfrm>
            <a:custGeom>
              <a:avLst/>
              <a:gdLst>
                <a:gd name="T0" fmla="*/ 0 w 1488"/>
                <a:gd name="T1" fmla="*/ 624 h 1104"/>
                <a:gd name="T2" fmla="*/ 480 w 1488"/>
                <a:gd name="T3" fmla="*/ 1104 h 1104"/>
                <a:gd name="T4" fmla="*/ 1056 w 1488"/>
                <a:gd name="T5" fmla="*/ 816 h 1104"/>
                <a:gd name="T6" fmla="*/ 1488 w 1488"/>
                <a:gd name="T7" fmla="*/ 336 h 1104"/>
                <a:gd name="T8" fmla="*/ 432 w 1488"/>
                <a:gd name="T9" fmla="*/ 0 h 1104"/>
                <a:gd name="T10" fmla="*/ 96 w 1488"/>
                <a:gd name="T11" fmla="*/ 288 h 1104"/>
                <a:gd name="T12" fmla="*/ 0 w 1488"/>
                <a:gd name="T13" fmla="*/ 62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8" h="1104">
                  <a:moveTo>
                    <a:pt x="0" y="624"/>
                  </a:moveTo>
                  <a:lnTo>
                    <a:pt x="480" y="1104"/>
                  </a:lnTo>
                  <a:lnTo>
                    <a:pt x="1056" y="816"/>
                  </a:lnTo>
                  <a:lnTo>
                    <a:pt x="1488" y="336"/>
                  </a:lnTo>
                  <a:lnTo>
                    <a:pt x="432" y="0"/>
                  </a:lnTo>
                  <a:lnTo>
                    <a:pt x="96" y="288"/>
                  </a:lnTo>
                  <a:lnTo>
                    <a:pt x="0" y="624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64" name="Freeform 44"/>
            <p:cNvSpPr>
              <a:spLocks/>
            </p:cNvSpPr>
            <p:nvPr/>
          </p:nvSpPr>
          <p:spPr bwMode="auto">
            <a:xfrm>
              <a:off x="3840" y="1152"/>
              <a:ext cx="1632" cy="1248"/>
            </a:xfrm>
            <a:custGeom>
              <a:avLst/>
              <a:gdLst>
                <a:gd name="T0" fmla="*/ 0 w 1632"/>
                <a:gd name="T1" fmla="*/ 768 h 1248"/>
                <a:gd name="T2" fmla="*/ 96 w 1632"/>
                <a:gd name="T3" fmla="*/ 1152 h 1248"/>
                <a:gd name="T4" fmla="*/ 1344 w 1632"/>
                <a:gd name="T5" fmla="*/ 1248 h 1248"/>
                <a:gd name="T6" fmla="*/ 1632 w 1632"/>
                <a:gd name="T7" fmla="*/ 672 h 1248"/>
                <a:gd name="T8" fmla="*/ 1008 w 1632"/>
                <a:gd name="T9" fmla="*/ 0 h 1248"/>
                <a:gd name="T10" fmla="*/ 576 w 1632"/>
                <a:gd name="T11" fmla="*/ 480 h 1248"/>
                <a:gd name="T12" fmla="*/ 0 w 1632"/>
                <a:gd name="T13" fmla="*/ 768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1248">
                  <a:moveTo>
                    <a:pt x="0" y="768"/>
                  </a:moveTo>
                  <a:lnTo>
                    <a:pt x="96" y="1152"/>
                  </a:lnTo>
                  <a:lnTo>
                    <a:pt x="1344" y="1248"/>
                  </a:lnTo>
                  <a:lnTo>
                    <a:pt x="1632" y="672"/>
                  </a:lnTo>
                  <a:lnTo>
                    <a:pt x="1008" y="0"/>
                  </a:lnTo>
                  <a:lnTo>
                    <a:pt x="576" y="480"/>
                  </a:lnTo>
                  <a:lnTo>
                    <a:pt x="0" y="768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65" name="Freeform 45"/>
            <p:cNvSpPr>
              <a:spLocks/>
            </p:cNvSpPr>
            <p:nvPr/>
          </p:nvSpPr>
          <p:spPr bwMode="auto">
            <a:xfrm>
              <a:off x="3696" y="2304"/>
              <a:ext cx="1824" cy="672"/>
            </a:xfrm>
            <a:custGeom>
              <a:avLst/>
              <a:gdLst>
                <a:gd name="T0" fmla="*/ 240 w 1824"/>
                <a:gd name="T1" fmla="*/ 0 h 672"/>
                <a:gd name="T2" fmla="*/ 0 w 1824"/>
                <a:gd name="T3" fmla="*/ 672 h 672"/>
                <a:gd name="T4" fmla="*/ 1824 w 1824"/>
                <a:gd name="T5" fmla="*/ 528 h 672"/>
                <a:gd name="T6" fmla="*/ 1488 w 1824"/>
                <a:gd name="T7" fmla="*/ 96 h 672"/>
                <a:gd name="T8" fmla="*/ 240 w 1824"/>
                <a:gd name="T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4" h="672">
                  <a:moveTo>
                    <a:pt x="240" y="0"/>
                  </a:moveTo>
                  <a:lnTo>
                    <a:pt x="0" y="672"/>
                  </a:lnTo>
                  <a:lnTo>
                    <a:pt x="1824" y="528"/>
                  </a:lnTo>
                  <a:lnTo>
                    <a:pt x="1488" y="96"/>
                  </a:lnTo>
                  <a:lnTo>
                    <a:pt x="240" y="0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66" name="Freeform 46"/>
            <p:cNvSpPr>
              <a:spLocks/>
            </p:cNvSpPr>
            <p:nvPr/>
          </p:nvSpPr>
          <p:spPr bwMode="auto">
            <a:xfrm>
              <a:off x="3456" y="2832"/>
              <a:ext cx="2064" cy="1152"/>
            </a:xfrm>
            <a:custGeom>
              <a:avLst/>
              <a:gdLst>
                <a:gd name="T0" fmla="*/ 240 w 2064"/>
                <a:gd name="T1" fmla="*/ 144 h 1152"/>
                <a:gd name="T2" fmla="*/ 0 w 2064"/>
                <a:gd name="T3" fmla="*/ 432 h 1152"/>
                <a:gd name="T4" fmla="*/ 336 w 2064"/>
                <a:gd name="T5" fmla="*/ 1152 h 1152"/>
                <a:gd name="T6" fmla="*/ 1296 w 2064"/>
                <a:gd name="T7" fmla="*/ 912 h 1152"/>
                <a:gd name="T8" fmla="*/ 2064 w 2064"/>
                <a:gd name="T9" fmla="*/ 0 h 1152"/>
                <a:gd name="T10" fmla="*/ 240 w 2064"/>
                <a:gd name="T11" fmla="*/ 144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4" h="1152">
                  <a:moveTo>
                    <a:pt x="240" y="144"/>
                  </a:moveTo>
                  <a:lnTo>
                    <a:pt x="0" y="432"/>
                  </a:lnTo>
                  <a:lnTo>
                    <a:pt x="336" y="1152"/>
                  </a:lnTo>
                  <a:lnTo>
                    <a:pt x="1296" y="912"/>
                  </a:lnTo>
                  <a:lnTo>
                    <a:pt x="2064" y="0"/>
                  </a:lnTo>
                  <a:lnTo>
                    <a:pt x="240" y="144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67" name="Freeform 47"/>
            <p:cNvSpPr>
              <a:spLocks/>
            </p:cNvSpPr>
            <p:nvPr/>
          </p:nvSpPr>
          <p:spPr bwMode="auto">
            <a:xfrm>
              <a:off x="2064" y="1440"/>
              <a:ext cx="1872" cy="864"/>
            </a:xfrm>
            <a:custGeom>
              <a:avLst/>
              <a:gdLst>
                <a:gd name="T0" fmla="*/ 240 w 1872"/>
                <a:gd name="T1" fmla="*/ 336 h 864"/>
                <a:gd name="T2" fmla="*/ 0 w 1872"/>
                <a:gd name="T3" fmla="*/ 816 h 864"/>
                <a:gd name="T4" fmla="*/ 1872 w 1872"/>
                <a:gd name="T5" fmla="*/ 864 h 864"/>
                <a:gd name="T6" fmla="*/ 1776 w 1872"/>
                <a:gd name="T7" fmla="*/ 480 h 864"/>
                <a:gd name="T8" fmla="*/ 1296 w 1872"/>
                <a:gd name="T9" fmla="*/ 0 h 864"/>
                <a:gd name="T10" fmla="*/ 240 w 1872"/>
                <a:gd name="T11" fmla="*/ 336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2" h="864">
                  <a:moveTo>
                    <a:pt x="240" y="336"/>
                  </a:moveTo>
                  <a:lnTo>
                    <a:pt x="0" y="816"/>
                  </a:lnTo>
                  <a:lnTo>
                    <a:pt x="1872" y="864"/>
                  </a:lnTo>
                  <a:lnTo>
                    <a:pt x="1776" y="480"/>
                  </a:lnTo>
                  <a:lnTo>
                    <a:pt x="1296" y="0"/>
                  </a:lnTo>
                  <a:lnTo>
                    <a:pt x="240" y="336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68" name="Freeform 48"/>
            <p:cNvSpPr>
              <a:spLocks/>
            </p:cNvSpPr>
            <p:nvPr/>
          </p:nvSpPr>
          <p:spPr bwMode="auto">
            <a:xfrm>
              <a:off x="1776" y="2256"/>
              <a:ext cx="2160" cy="1008"/>
            </a:xfrm>
            <a:custGeom>
              <a:avLst/>
              <a:gdLst>
                <a:gd name="T0" fmla="*/ 288 w 2160"/>
                <a:gd name="T1" fmla="*/ 0 h 1008"/>
                <a:gd name="T2" fmla="*/ 0 w 2160"/>
                <a:gd name="T3" fmla="*/ 192 h 1008"/>
                <a:gd name="T4" fmla="*/ 384 w 2160"/>
                <a:gd name="T5" fmla="*/ 528 h 1008"/>
                <a:gd name="T6" fmla="*/ 1680 w 2160"/>
                <a:gd name="T7" fmla="*/ 1008 h 1008"/>
                <a:gd name="T8" fmla="*/ 1920 w 2160"/>
                <a:gd name="T9" fmla="*/ 720 h 1008"/>
                <a:gd name="T10" fmla="*/ 2160 w 2160"/>
                <a:gd name="T11" fmla="*/ 48 h 1008"/>
                <a:gd name="T12" fmla="*/ 288 w 2160"/>
                <a:gd name="T13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0" h="1008">
                  <a:moveTo>
                    <a:pt x="288" y="0"/>
                  </a:moveTo>
                  <a:lnTo>
                    <a:pt x="0" y="192"/>
                  </a:lnTo>
                  <a:lnTo>
                    <a:pt x="384" y="528"/>
                  </a:lnTo>
                  <a:lnTo>
                    <a:pt x="1680" y="1008"/>
                  </a:lnTo>
                  <a:lnTo>
                    <a:pt x="1920" y="720"/>
                  </a:lnTo>
                  <a:lnTo>
                    <a:pt x="2160" y="48"/>
                  </a:lnTo>
                  <a:lnTo>
                    <a:pt x="288" y="0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69" name="Freeform 49"/>
            <p:cNvSpPr>
              <a:spLocks/>
            </p:cNvSpPr>
            <p:nvPr/>
          </p:nvSpPr>
          <p:spPr bwMode="auto">
            <a:xfrm>
              <a:off x="1920" y="2784"/>
              <a:ext cx="1872" cy="1200"/>
            </a:xfrm>
            <a:custGeom>
              <a:avLst/>
              <a:gdLst>
                <a:gd name="T0" fmla="*/ 1824 w 1872"/>
                <a:gd name="T1" fmla="*/ 1200 h 1200"/>
                <a:gd name="T2" fmla="*/ 864 w 1872"/>
                <a:gd name="T3" fmla="*/ 816 h 1200"/>
                <a:gd name="T4" fmla="*/ 0 w 1872"/>
                <a:gd name="T5" fmla="*/ 336 h 1200"/>
                <a:gd name="T6" fmla="*/ 240 w 1872"/>
                <a:gd name="T7" fmla="*/ 0 h 1200"/>
                <a:gd name="T8" fmla="*/ 1536 w 1872"/>
                <a:gd name="T9" fmla="*/ 480 h 1200"/>
                <a:gd name="T10" fmla="*/ 1872 w 1872"/>
                <a:gd name="T11" fmla="*/ 1200 h 1200"/>
                <a:gd name="T12" fmla="*/ 1824 w 1872"/>
                <a:gd name="T13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2" h="1200">
                  <a:moveTo>
                    <a:pt x="1824" y="1200"/>
                  </a:moveTo>
                  <a:lnTo>
                    <a:pt x="864" y="816"/>
                  </a:lnTo>
                  <a:lnTo>
                    <a:pt x="0" y="336"/>
                  </a:lnTo>
                  <a:lnTo>
                    <a:pt x="240" y="0"/>
                  </a:lnTo>
                  <a:lnTo>
                    <a:pt x="1536" y="480"/>
                  </a:lnTo>
                  <a:lnTo>
                    <a:pt x="1872" y="1200"/>
                  </a:lnTo>
                  <a:lnTo>
                    <a:pt x="1824" y="1200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70" name="Freeform 50"/>
            <p:cNvSpPr>
              <a:spLocks/>
            </p:cNvSpPr>
            <p:nvPr/>
          </p:nvSpPr>
          <p:spPr bwMode="auto">
            <a:xfrm>
              <a:off x="1104" y="2928"/>
              <a:ext cx="1680" cy="1056"/>
            </a:xfrm>
            <a:custGeom>
              <a:avLst/>
              <a:gdLst>
                <a:gd name="T0" fmla="*/ 816 w 1680"/>
                <a:gd name="T1" fmla="*/ 192 h 1056"/>
                <a:gd name="T2" fmla="*/ 288 w 1680"/>
                <a:gd name="T3" fmla="*/ 0 h 1056"/>
                <a:gd name="T4" fmla="*/ 0 w 1680"/>
                <a:gd name="T5" fmla="*/ 192 h 1056"/>
                <a:gd name="T6" fmla="*/ 864 w 1680"/>
                <a:gd name="T7" fmla="*/ 1056 h 1056"/>
                <a:gd name="T8" fmla="*/ 1680 w 1680"/>
                <a:gd name="T9" fmla="*/ 672 h 1056"/>
                <a:gd name="T10" fmla="*/ 816 w 1680"/>
                <a:gd name="T11" fmla="*/ 19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0" h="1056">
                  <a:moveTo>
                    <a:pt x="816" y="192"/>
                  </a:moveTo>
                  <a:lnTo>
                    <a:pt x="288" y="0"/>
                  </a:lnTo>
                  <a:lnTo>
                    <a:pt x="0" y="192"/>
                  </a:lnTo>
                  <a:lnTo>
                    <a:pt x="864" y="1056"/>
                  </a:lnTo>
                  <a:lnTo>
                    <a:pt x="1680" y="672"/>
                  </a:lnTo>
                  <a:lnTo>
                    <a:pt x="816" y="192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901171" name="Freeform 51"/>
            <p:cNvSpPr>
              <a:spLocks/>
            </p:cNvSpPr>
            <p:nvPr/>
          </p:nvSpPr>
          <p:spPr bwMode="auto">
            <a:xfrm>
              <a:off x="192" y="2304"/>
              <a:ext cx="1968" cy="1488"/>
            </a:xfrm>
            <a:custGeom>
              <a:avLst/>
              <a:gdLst>
                <a:gd name="T0" fmla="*/ 1584 w 1968"/>
                <a:gd name="T1" fmla="*/ 144 h 1488"/>
                <a:gd name="T2" fmla="*/ 768 w 1968"/>
                <a:gd name="T3" fmla="*/ 0 h 1488"/>
                <a:gd name="T4" fmla="*/ 0 w 1968"/>
                <a:gd name="T5" fmla="*/ 288 h 1488"/>
                <a:gd name="T6" fmla="*/ 192 w 1968"/>
                <a:gd name="T7" fmla="*/ 1488 h 1488"/>
                <a:gd name="T8" fmla="*/ 912 w 1968"/>
                <a:gd name="T9" fmla="*/ 816 h 1488"/>
                <a:gd name="T10" fmla="*/ 1200 w 1968"/>
                <a:gd name="T11" fmla="*/ 624 h 1488"/>
                <a:gd name="T12" fmla="*/ 1728 w 1968"/>
                <a:gd name="T13" fmla="*/ 816 h 1488"/>
                <a:gd name="T14" fmla="*/ 1968 w 1968"/>
                <a:gd name="T15" fmla="*/ 480 h 1488"/>
                <a:gd name="T16" fmla="*/ 1584 w 1968"/>
                <a:gd name="T17" fmla="*/ 144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8" h="1488">
                  <a:moveTo>
                    <a:pt x="1584" y="144"/>
                  </a:moveTo>
                  <a:lnTo>
                    <a:pt x="768" y="0"/>
                  </a:lnTo>
                  <a:lnTo>
                    <a:pt x="0" y="288"/>
                  </a:lnTo>
                  <a:lnTo>
                    <a:pt x="192" y="1488"/>
                  </a:lnTo>
                  <a:lnTo>
                    <a:pt x="912" y="816"/>
                  </a:lnTo>
                  <a:lnTo>
                    <a:pt x="1200" y="624"/>
                  </a:lnTo>
                  <a:lnTo>
                    <a:pt x="1728" y="816"/>
                  </a:lnTo>
                  <a:lnTo>
                    <a:pt x="1968" y="480"/>
                  </a:lnTo>
                  <a:lnTo>
                    <a:pt x="1584" y="144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60500" y="914400"/>
            <a:ext cx="62357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latin typeface="+mj-lt"/>
                <a:ea typeface="ＭＳ Ｐゴシック" charset="0"/>
                <a:cs typeface="ＭＳ Ｐゴシック" charset="0"/>
              </a:rPr>
              <a:t>What is the most important part of this picture?</a:t>
            </a:r>
          </a:p>
        </p:txBody>
      </p:sp>
      <p:sp>
        <p:nvSpPr>
          <p:cNvPr id="1536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rebuchet MS" charset="0"/>
              </a:rPr>
              <a:t>Computer System Technologies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65175" y="4830762"/>
            <a:ext cx="5330825" cy="1417638"/>
            <a:chOff x="640" y="1094"/>
            <a:chExt cx="3358" cy="893"/>
          </a:xfrm>
        </p:grpSpPr>
        <p:sp>
          <p:nvSpPr>
            <p:cNvPr id="37934" name="Rectangle 5"/>
            <p:cNvSpPr>
              <a:spLocks noChangeArrowheads="1"/>
            </p:cNvSpPr>
            <p:nvPr/>
          </p:nvSpPr>
          <p:spPr bwMode="auto">
            <a:xfrm>
              <a:off x="2270" y="1271"/>
              <a:ext cx="1728" cy="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3500" tIns="25400" rIns="63500" bIns="25400">
              <a:spAutoFit/>
            </a:bodyPr>
            <a:lstStyle/>
            <a:p>
              <a:pPr marL="12700" eaLnBrk="0" hangingPunct="0">
                <a:lnSpc>
                  <a:spcPct val="103000"/>
                </a:lnSpc>
                <a:defRPr/>
              </a:pPr>
              <a:r>
                <a:rPr lang="en-US" b="1" dirty="0">
                  <a:latin typeface="+mn-lt"/>
                  <a:ea typeface="ＭＳ Ｐゴシック" charset="0"/>
                  <a:cs typeface="ＭＳ Ｐゴシック" charset="0"/>
                </a:rPr>
                <a:t>RING</a:t>
              </a:r>
            </a:p>
            <a:p>
              <a:pPr marL="12700" eaLnBrk="0" hangingPunct="0">
                <a:lnSpc>
                  <a:spcPct val="103000"/>
                </a:lnSpc>
                <a:defRPr/>
              </a:pPr>
              <a:r>
                <a:rPr lang="en-US" dirty="0">
                  <a:latin typeface="+mn-lt"/>
                  <a:ea typeface="ＭＳ Ｐゴシック" charset="0"/>
                  <a:cs typeface="ＭＳ Ｐゴシック" charset="0"/>
                </a:rPr>
                <a:t>Each component has link to next component on ring</a:t>
              </a:r>
            </a:p>
          </p:txBody>
        </p:sp>
        <p:grpSp>
          <p:nvGrpSpPr>
            <p:cNvPr id="45085" name="Group 7"/>
            <p:cNvGrpSpPr>
              <a:grpSpLocks/>
            </p:cNvGrpSpPr>
            <p:nvPr/>
          </p:nvGrpSpPr>
          <p:grpSpPr bwMode="auto">
            <a:xfrm>
              <a:off x="640" y="1094"/>
              <a:ext cx="1399" cy="893"/>
              <a:chOff x="640" y="1094"/>
              <a:chExt cx="1399" cy="893"/>
            </a:xfrm>
          </p:grpSpPr>
          <p:sp>
            <p:nvSpPr>
              <p:cNvPr id="37918" name="AutoShape 8"/>
              <p:cNvSpPr>
                <a:spLocks noChangeAspect="1" noChangeArrowheads="1" noTextEdit="1"/>
              </p:cNvSpPr>
              <p:nvPr/>
            </p:nvSpPr>
            <p:spPr bwMode="auto">
              <a:xfrm>
                <a:off x="640" y="1094"/>
                <a:ext cx="1399" cy="8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19" name="Oval 9"/>
              <p:cNvSpPr>
                <a:spLocks noChangeArrowheads="1"/>
              </p:cNvSpPr>
              <p:nvPr/>
            </p:nvSpPr>
            <p:spPr bwMode="auto">
              <a:xfrm>
                <a:off x="943" y="1110"/>
                <a:ext cx="231" cy="233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20" name="Freeform 10"/>
              <p:cNvSpPr>
                <a:spLocks/>
              </p:cNvSpPr>
              <p:nvPr/>
            </p:nvSpPr>
            <p:spPr bwMode="auto">
              <a:xfrm>
                <a:off x="1439" y="1204"/>
                <a:ext cx="76" cy="39"/>
              </a:xfrm>
              <a:custGeom>
                <a:avLst/>
                <a:gdLst>
                  <a:gd name="T0" fmla="*/ 76 w 76"/>
                  <a:gd name="T1" fmla="*/ 19 h 39"/>
                  <a:gd name="T2" fmla="*/ 0 w 76"/>
                  <a:gd name="T3" fmla="*/ 39 h 39"/>
                  <a:gd name="T4" fmla="*/ 0 w 76"/>
                  <a:gd name="T5" fmla="*/ 19 h 39"/>
                  <a:gd name="T6" fmla="*/ 0 w 76"/>
                  <a:gd name="T7" fmla="*/ 0 h 39"/>
                  <a:gd name="T8" fmla="*/ 76 w 76"/>
                  <a:gd name="T9" fmla="*/ 19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"/>
                  <a:gd name="T16" fmla="*/ 0 h 39"/>
                  <a:gd name="T17" fmla="*/ 76 w 76"/>
                  <a:gd name="T18" fmla="*/ 39 h 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" h="39">
                    <a:moveTo>
                      <a:pt x="76" y="19"/>
                    </a:moveTo>
                    <a:lnTo>
                      <a:pt x="0" y="39"/>
                    </a:lnTo>
                    <a:lnTo>
                      <a:pt x="0" y="19"/>
                    </a:lnTo>
                    <a:lnTo>
                      <a:pt x="0" y="0"/>
                    </a:lnTo>
                    <a:lnTo>
                      <a:pt x="76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21" name="Line 11"/>
              <p:cNvSpPr>
                <a:spLocks noChangeShapeType="1"/>
              </p:cNvSpPr>
              <p:nvPr/>
            </p:nvSpPr>
            <p:spPr bwMode="auto">
              <a:xfrm>
                <a:off x="1170" y="1223"/>
                <a:ext cx="269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22" name="Oval 12"/>
              <p:cNvSpPr>
                <a:spLocks noChangeArrowheads="1"/>
              </p:cNvSpPr>
              <p:nvPr/>
            </p:nvSpPr>
            <p:spPr bwMode="auto">
              <a:xfrm>
                <a:off x="1518" y="1110"/>
                <a:ext cx="231" cy="233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23" name="Oval 13"/>
              <p:cNvSpPr>
                <a:spLocks noChangeArrowheads="1"/>
              </p:cNvSpPr>
              <p:nvPr/>
            </p:nvSpPr>
            <p:spPr bwMode="auto">
              <a:xfrm>
                <a:off x="1806" y="1459"/>
                <a:ext cx="230" cy="234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24" name="Oval 14"/>
              <p:cNvSpPr>
                <a:spLocks noChangeArrowheads="1"/>
              </p:cNvSpPr>
              <p:nvPr/>
            </p:nvSpPr>
            <p:spPr bwMode="auto">
              <a:xfrm>
                <a:off x="1231" y="1751"/>
                <a:ext cx="230" cy="233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25" name="Oval 15"/>
              <p:cNvSpPr>
                <a:spLocks noChangeArrowheads="1"/>
              </p:cNvSpPr>
              <p:nvPr/>
            </p:nvSpPr>
            <p:spPr bwMode="auto">
              <a:xfrm>
                <a:off x="656" y="1459"/>
                <a:ext cx="230" cy="234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26" name="Freeform 16"/>
              <p:cNvSpPr>
                <a:spLocks/>
              </p:cNvSpPr>
              <p:nvPr/>
            </p:nvSpPr>
            <p:spPr bwMode="auto">
              <a:xfrm>
                <a:off x="1771" y="1405"/>
                <a:ext cx="57" cy="77"/>
              </a:xfrm>
              <a:custGeom>
                <a:avLst/>
                <a:gdLst>
                  <a:gd name="T0" fmla="*/ 57 w 57"/>
                  <a:gd name="T1" fmla="*/ 77 h 77"/>
                  <a:gd name="T2" fmla="*/ 0 w 57"/>
                  <a:gd name="T3" fmla="*/ 25 h 77"/>
                  <a:gd name="T4" fmla="*/ 12 w 57"/>
                  <a:gd name="T5" fmla="*/ 13 h 77"/>
                  <a:gd name="T6" fmla="*/ 32 w 57"/>
                  <a:gd name="T7" fmla="*/ 0 h 77"/>
                  <a:gd name="T8" fmla="*/ 57 w 57"/>
                  <a:gd name="T9" fmla="*/ 77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77"/>
                  <a:gd name="T17" fmla="*/ 57 w 57"/>
                  <a:gd name="T18" fmla="*/ 77 h 7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77">
                    <a:moveTo>
                      <a:pt x="57" y="77"/>
                    </a:moveTo>
                    <a:lnTo>
                      <a:pt x="0" y="25"/>
                    </a:lnTo>
                    <a:lnTo>
                      <a:pt x="12" y="13"/>
                    </a:lnTo>
                    <a:lnTo>
                      <a:pt x="32" y="0"/>
                    </a:lnTo>
                    <a:lnTo>
                      <a:pt x="57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27" name="Line 17"/>
              <p:cNvSpPr>
                <a:spLocks noChangeShapeType="1"/>
              </p:cNvSpPr>
              <p:nvPr/>
            </p:nvSpPr>
            <p:spPr bwMode="auto">
              <a:xfrm>
                <a:off x="1713" y="1308"/>
                <a:ext cx="70" cy="10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28" name="Freeform 18"/>
              <p:cNvSpPr>
                <a:spLocks/>
              </p:cNvSpPr>
              <p:nvPr/>
            </p:nvSpPr>
            <p:spPr bwMode="auto">
              <a:xfrm>
                <a:off x="908" y="1308"/>
                <a:ext cx="58" cy="77"/>
              </a:xfrm>
              <a:custGeom>
                <a:avLst/>
                <a:gdLst>
                  <a:gd name="T0" fmla="*/ 58 w 58"/>
                  <a:gd name="T1" fmla="*/ 0 h 77"/>
                  <a:gd name="T2" fmla="*/ 32 w 58"/>
                  <a:gd name="T3" fmla="*/ 77 h 77"/>
                  <a:gd name="T4" fmla="*/ 13 w 58"/>
                  <a:gd name="T5" fmla="*/ 64 h 77"/>
                  <a:gd name="T6" fmla="*/ 0 w 58"/>
                  <a:gd name="T7" fmla="*/ 51 h 77"/>
                  <a:gd name="T8" fmla="*/ 58 w 58"/>
                  <a:gd name="T9" fmla="*/ 0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"/>
                  <a:gd name="T16" fmla="*/ 0 h 77"/>
                  <a:gd name="T17" fmla="*/ 58 w 58"/>
                  <a:gd name="T18" fmla="*/ 77 h 7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" h="77">
                    <a:moveTo>
                      <a:pt x="58" y="0"/>
                    </a:moveTo>
                    <a:lnTo>
                      <a:pt x="32" y="77"/>
                    </a:lnTo>
                    <a:lnTo>
                      <a:pt x="13" y="64"/>
                    </a:lnTo>
                    <a:lnTo>
                      <a:pt x="0" y="51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29" name="Line 19"/>
              <p:cNvSpPr>
                <a:spLocks noChangeShapeType="1"/>
              </p:cNvSpPr>
              <p:nvPr/>
            </p:nvSpPr>
            <p:spPr bwMode="auto">
              <a:xfrm flipH="1">
                <a:off x="851" y="1372"/>
                <a:ext cx="70" cy="11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30" name="Freeform 20"/>
              <p:cNvSpPr>
                <a:spLocks/>
              </p:cNvSpPr>
              <p:nvPr/>
            </p:nvSpPr>
            <p:spPr bwMode="auto">
              <a:xfrm>
                <a:off x="851" y="1631"/>
                <a:ext cx="76" cy="52"/>
              </a:xfrm>
              <a:custGeom>
                <a:avLst/>
                <a:gdLst>
                  <a:gd name="T0" fmla="*/ 0 w 76"/>
                  <a:gd name="T1" fmla="*/ 0 h 52"/>
                  <a:gd name="T2" fmla="*/ 76 w 76"/>
                  <a:gd name="T3" fmla="*/ 20 h 52"/>
                  <a:gd name="T4" fmla="*/ 70 w 76"/>
                  <a:gd name="T5" fmla="*/ 32 h 52"/>
                  <a:gd name="T6" fmla="*/ 57 w 76"/>
                  <a:gd name="T7" fmla="*/ 52 h 52"/>
                  <a:gd name="T8" fmla="*/ 0 w 76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"/>
                  <a:gd name="T16" fmla="*/ 0 h 52"/>
                  <a:gd name="T17" fmla="*/ 76 w 76"/>
                  <a:gd name="T18" fmla="*/ 52 h 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" h="52">
                    <a:moveTo>
                      <a:pt x="0" y="0"/>
                    </a:moveTo>
                    <a:lnTo>
                      <a:pt x="76" y="20"/>
                    </a:lnTo>
                    <a:lnTo>
                      <a:pt x="70" y="32"/>
                    </a:lnTo>
                    <a:lnTo>
                      <a:pt x="57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31" name="Line 21"/>
              <p:cNvSpPr>
                <a:spLocks noChangeShapeType="1"/>
              </p:cNvSpPr>
              <p:nvPr/>
            </p:nvSpPr>
            <p:spPr bwMode="auto">
              <a:xfrm flipH="1" flipV="1">
                <a:off x="921" y="1665"/>
                <a:ext cx="306" cy="16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32" name="Freeform 22"/>
              <p:cNvSpPr>
                <a:spLocks/>
              </p:cNvSpPr>
              <p:nvPr/>
            </p:nvSpPr>
            <p:spPr bwMode="auto">
              <a:xfrm>
                <a:off x="1458" y="1773"/>
                <a:ext cx="70" cy="59"/>
              </a:xfrm>
              <a:custGeom>
                <a:avLst/>
                <a:gdLst>
                  <a:gd name="T0" fmla="*/ 0 w 70"/>
                  <a:gd name="T1" fmla="*/ 59 h 59"/>
                  <a:gd name="T2" fmla="*/ 51 w 70"/>
                  <a:gd name="T3" fmla="*/ 0 h 59"/>
                  <a:gd name="T4" fmla="*/ 57 w 70"/>
                  <a:gd name="T5" fmla="*/ 13 h 59"/>
                  <a:gd name="T6" fmla="*/ 70 w 70"/>
                  <a:gd name="T7" fmla="*/ 33 h 59"/>
                  <a:gd name="T8" fmla="*/ 0 w 70"/>
                  <a:gd name="T9" fmla="*/ 59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"/>
                  <a:gd name="T16" fmla="*/ 0 h 59"/>
                  <a:gd name="T17" fmla="*/ 70 w 70"/>
                  <a:gd name="T18" fmla="*/ 59 h 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" h="59">
                    <a:moveTo>
                      <a:pt x="0" y="59"/>
                    </a:moveTo>
                    <a:lnTo>
                      <a:pt x="51" y="0"/>
                    </a:lnTo>
                    <a:lnTo>
                      <a:pt x="57" y="13"/>
                    </a:lnTo>
                    <a:lnTo>
                      <a:pt x="70" y="33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33" name="Line 23"/>
              <p:cNvSpPr>
                <a:spLocks noChangeShapeType="1"/>
              </p:cNvSpPr>
              <p:nvPr/>
            </p:nvSpPr>
            <p:spPr bwMode="auto">
              <a:xfrm flipH="1">
                <a:off x="1515" y="1599"/>
                <a:ext cx="287" cy="1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45058" name="Group 24"/>
          <p:cNvGrpSpPr>
            <a:grpSpLocks/>
          </p:cNvGrpSpPr>
          <p:nvPr/>
        </p:nvGrpSpPr>
        <p:grpSpPr bwMode="auto">
          <a:xfrm>
            <a:off x="780719" y="3189663"/>
            <a:ext cx="5315281" cy="1588227"/>
            <a:chOff x="1532" y="2958"/>
            <a:chExt cx="3656" cy="1220"/>
          </a:xfrm>
        </p:grpSpPr>
        <p:grpSp>
          <p:nvGrpSpPr>
            <p:cNvPr id="45061" name="Group 25"/>
            <p:cNvGrpSpPr>
              <a:grpSpLocks/>
            </p:cNvGrpSpPr>
            <p:nvPr/>
          </p:nvGrpSpPr>
          <p:grpSpPr bwMode="auto">
            <a:xfrm>
              <a:off x="3259" y="3109"/>
              <a:ext cx="1929" cy="698"/>
              <a:chOff x="3259" y="2762"/>
              <a:chExt cx="1929" cy="698"/>
            </a:xfrm>
          </p:grpSpPr>
          <p:sp>
            <p:nvSpPr>
              <p:cNvPr id="37899" name="Line 26"/>
              <p:cNvSpPr>
                <a:spLocks noChangeShapeType="1"/>
              </p:cNvSpPr>
              <p:nvPr/>
            </p:nvSpPr>
            <p:spPr bwMode="auto">
              <a:xfrm>
                <a:off x="3259" y="2762"/>
                <a:ext cx="1929" cy="1"/>
              </a:xfrm>
              <a:prstGeom prst="line">
                <a:avLst/>
              </a:prstGeom>
              <a:noFill/>
              <a:ln w="412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00" name="Freeform 27"/>
              <p:cNvSpPr>
                <a:spLocks/>
              </p:cNvSpPr>
              <p:nvPr/>
            </p:nvSpPr>
            <p:spPr bwMode="auto">
              <a:xfrm>
                <a:off x="3541" y="2762"/>
                <a:ext cx="39" cy="77"/>
              </a:xfrm>
              <a:custGeom>
                <a:avLst/>
                <a:gdLst>
                  <a:gd name="T0" fmla="*/ 19 w 39"/>
                  <a:gd name="T1" fmla="*/ 0 h 77"/>
                  <a:gd name="T2" fmla="*/ 39 w 39"/>
                  <a:gd name="T3" fmla="*/ 77 h 77"/>
                  <a:gd name="T4" fmla="*/ 19 w 39"/>
                  <a:gd name="T5" fmla="*/ 77 h 77"/>
                  <a:gd name="T6" fmla="*/ 0 w 39"/>
                  <a:gd name="T7" fmla="*/ 77 h 77"/>
                  <a:gd name="T8" fmla="*/ 19 w 39"/>
                  <a:gd name="T9" fmla="*/ 0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9"/>
                  <a:gd name="T16" fmla="*/ 0 h 77"/>
                  <a:gd name="T17" fmla="*/ 39 w 39"/>
                  <a:gd name="T18" fmla="*/ 77 h 7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9" h="77">
                    <a:moveTo>
                      <a:pt x="19" y="0"/>
                    </a:moveTo>
                    <a:lnTo>
                      <a:pt x="39" y="77"/>
                    </a:lnTo>
                    <a:lnTo>
                      <a:pt x="19" y="77"/>
                    </a:lnTo>
                    <a:lnTo>
                      <a:pt x="0" y="7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01" name="Freeform 28"/>
              <p:cNvSpPr>
                <a:spLocks/>
              </p:cNvSpPr>
              <p:nvPr/>
            </p:nvSpPr>
            <p:spPr bwMode="auto">
              <a:xfrm>
                <a:off x="3541" y="3032"/>
                <a:ext cx="39" cy="77"/>
              </a:xfrm>
              <a:custGeom>
                <a:avLst/>
                <a:gdLst>
                  <a:gd name="T0" fmla="*/ 19 w 39"/>
                  <a:gd name="T1" fmla="*/ 77 h 77"/>
                  <a:gd name="T2" fmla="*/ 0 w 39"/>
                  <a:gd name="T3" fmla="*/ 0 h 77"/>
                  <a:gd name="T4" fmla="*/ 19 w 39"/>
                  <a:gd name="T5" fmla="*/ 0 h 77"/>
                  <a:gd name="T6" fmla="*/ 39 w 39"/>
                  <a:gd name="T7" fmla="*/ 0 h 77"/>
                  <a:gd name="T8" fmla="*/ 19 w 39"/>
                  <a:gd name="T9" fmla="*/ 77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9"/>
                  <a:gd name="T16" fmla="*/ 0 h 77"/>
                  <a:gd name="T17" fmla="*/ 39 w 39"/>
                  <a:gd name="T18" fmla="*/ 77 h 7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9" h="77">
                    <a:moveTo>
                      <a:pt x="19" y="77"/>
                    </a:moveTo>
                    <a:lnTo>
                      <a:pt x="0" y="0"/>
                    </a:lnTo>
                    <a:lnTo>
                      <a:pt x="19" y="0"/>
                    </a:lnTo>
                    <a:lnTo>
                      <a:pt x="39" y="0"/>
                    </a:lnTo>
                    <a:lnTo>
                      <a:pt x="19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02" name="Line 29"/>
              <p:cNvSpPr>
                <a:spLocks noChangeShapeType="1"/>
              </p:cNvSpPr>
              <p:nvPr/>
            </p:nvSpPr>
            <p:spPr bwMode="auto">
              <a:xfrm>
                <a:off x="3560" y="2839"/>
                <a:ext cx="1" cy="19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03" name="Oval 30"/>
              <p:cNvSpPr>
                <a:spLocks noChangeArrowheads="1"/>
              </p:cNvSpPr>
              <p:nvPr/>
            </p:nvSpPr>
            <p:spPr bwMode="auto">
              <a:xfrm>
                <a:off x="3391" y="3112"/>
                <a:ext cx="346" cy="348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04" name="Freeform 31"/>
              <p:cNvSpPr>
                <a:spLocks/>
              </p:cNvSpPr>
              <p:nvPr/>
            </p:nvSpPr>
            <p:spPr bwMode="auto">
              <a:xfrm>
                <a:off x="4002" y="2762"/>
                <a:ext cx="39" cy="77"/>
              </a:xfrm>
              <a:custGeom>
                <a:avLst/>
                <a:gdLst>
                  <a:gd name="T0" fmla="*/ 20 w 39"/>
                  <a:gd name="T1" fmla="*/ 0 h 77"/>
                  <a:gd name="T2" fmla="*/ 39 w 39"/>
                  <a:gd name="T3" fmla="*/ 77 h 77"/>
                  <a:gd name="T4" fmla="*/ 20 w 39"/>
                  <a:gd name="T5" fmla="*/ 77 h 77"/>
                  <a:gd name="T6" fmla="*/ 0 w 39"/>
                  <a:gd name="T7" fmla="*/ 77 h 77"/>
                  <a:gd name="T8" fmla="*/ 20 w 39"/>
                  <a:gd name="T9" fmla="*/ 0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9"/>
                  <a:gd name="T16" fmla="*/ 0 h 77"/>
                  <a:gd name="T17" fmla="*/ 39 w 39"/>
                  <a:gd name="T18" fmla="*/ 77 h 7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9" h="77">
                    <a:moveTo>
                      <a:pt x="20" y="0"/>
                    </a:moveTo>
                    <a:lnTo>
                      <a:pt x="39" y="77"/>
                    </a:lnTo>
                    <a:lnTo>
                      <a:pt x="20" y="77"/>
                    </a:lnTo>
                    <a:lnTo>
                      <a:pt x="0" y="77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05" name="Freeform 32"/>
              <p:cNvSpPr>
                <a:spLocks/>
              </p:cNvSpPr>
              <p:nvPr/>
            </p:nvSpPr>
            <p:spPr bwMode="auto">
              <a:xfrm>
                <a:off x="4002" y="3032"/>
                <a:ext cx="39" cy="77"/>
              </a:xfrm>
              <a:custGeom>
                <a:avLst/>
                <a:gdLst>
                  <a:gd name="T0" fmla="*/ 20 w 39"/>
                  <a:gd name="T1" fmla="*/ 77 h 77"/>
                  <a:gd name="T2" fmla="*/ 0 w 39"/>
                  <a:gd name="T3" fmla="*/ 0 h 77"/>
                  <a:gd name="T4" fmla="*/ 20 w 39"/>
                  <a:gd name="T5" fmla="*/ 0 h 77"/>
                  <a:gd name="T6" fmla="*/ 39 w 39"/>
                  <a:gd name="T7" fmla="*/ 0 h 77"/>
                  <a:gd name="T8" fmla="*/ 20 w 39"/>
                  <a:gd name="T9" fmla="*/ 77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9"/>
                  <a:gd name="T16" fmla="*/ 0 h 77"/>
                  <a:gd name="T17" fmla="*/ 39 w 39"/>
                  <a:gd name="T18" fmla="*/ 77 h 7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9" h="77">
                    <a:moveTo>
                      <a:pt x="20" y="77"/>
                    </a:moveTo>
                    <a:lnTo>
                      <a:pt x="0" y="0"/>
                    </a:lnTo>
                    <a:lnTo>
                      <a:pt x="20" y="0"/>
                    </a:lnTo>
                    <a:lnTo>
                      <a:pt x="39" y="0"/>
                    </a:lnTo>
                    <a:lnTo>
                      <a:pt x="2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06" name="Line 33"/>
              <p:cNvSpPr>
                <a:spLocks noChangeShapeType="1"/>
              </p:cNvSpPr>
              <p:nvPr/>
            </p:nvSpPr>
            <p:spPr bwMode="auto">
              <a:xfrm>
                <a:off x="4022" y="2839"/>
                <a:ext cx="1" cy="19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07" name="Oval 34"/>
              <p:cNvSpPr>
                <a:spLocks noChangeArrowheads="1"/>
              </p:cNvSpPr>
              <p:nvPr/>
            </p:nvSpPr>
            <p:spPr bwMode="auto">
              <a:xfrm>
                <a:off x="3852" y="3112"/>
                <a:ext cx="346" cy="348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08" name="Freeform 35"/>
              <p:cNvSpPr>
                <a:spLocks/>
              </p:cNvSpPr>
              <p:nvPr/>
            </p:nvSpPr>
            <p:spPr bwMode="auto">
              <a:xfrm>
                <a:off x="4464" y="2762"/>
                <a:ext cx="38" cy="77"/>
              </a:xfrm>
              <a:custGeom>
                <a:avLst/>
                <a:gdLst>
                  <a:gd name="T0" fmla="*/ 19 w 38"/>
                  <a:gd name="T1" fmla="*/ 0 h 77"/>
                  <a:gd name="T2" fmla="*/ 38 w 38"/>
                  <a:gd name="T3" fmla="*/ 77 h 77"/>
                  <a:gd name="T4" fmla="*/ 19 w 38"/>
                  <a:gd name="T5" fmla="*/ 77 h 77"/>
                  <a:gd name="T6" fmla="*/ 0 w 38"/>
                  <a:gd name="T7" fmla="*/ 77 h 77"/>
                  <a:gd name="T8" fmla="*/ 19 w 38"/>
                  <a:gd name="T9" fmla="*/ 0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77"/>
                  <a:gd name="T17" fmla="*/ 38 w 38"/>
                  <a:gd name="T18" fmla="*/ 77 h 7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77">
                    <a:moveTo>
                      <a:pt x="19" y="0"/>
                    </a:moveTo>
                    <a:lnTo>
                      <a:pt x="38" y="77"/>
                    </a:lnTo>
                    <a:lnTo>
                      <a:pt x="19" y="77"/>
                    </a:lnTo>
                    <a:lnTo>
                      <a:pt x="0" y="7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09" name="Freeform 36"/>
              <p:cNvSpPr>
                <a:spLocks/>
              </p:cNvSpPr>
              <p:nvPr/>
            </p:nvSpPr>
            <p:spPr bwMode="auto">
              <a:xfrm>
                <a:off x="4464" y="3032"/>
                <a:ext cx="38" cy="77"/>
              </a:xfrm>
              <a:custGeom>
                <a:avLst/>
                <a:gdLst>
                  <a:gd name="T0" fmla="*/ 19 w 38"/>
                  <a:gd name="T1" fmla="*/ 77 h 77"/>
                  <a:gd name="T2" fmla="*/ 0 w 38"/>
                  <a:gd name="T3" fmla="*/ 0 h 77"/>
                  <a:gd name="T4" fmla="*/ 19 w 38"/>
                  <a:gd name="T5" fmla="*/ 0 h 77"/>
                  <a:gd name="T6" fmla="*/ 38 w 38"/>
                  <a:gd name="T7" fmla="*/ 0 h 77"/>
                  <a:gd name="T8" fmla="*/ 19 w 38"/>
                  <a:gd name="T9" fmla="*/ 77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77"/>
                  <a:gd name="T17" fmla="*/ 38 w 38"/>
                  <a:gd name="T18" fmla="*/ 77 h 7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77">
                    <a:moveTo>
                      <a:pt x="19" y="77"/>
                    </a:moveTo>
                    <a:lnTo>
                      <a:pt x="0" y="0"/>
                    </a:lnTo>
                    <a:lnTo>
                      <a:pt x="19" y="0"/>
                    </a:lnTo>
                    <a:lnTo>
                      <a:pt x="38" y="0"/>
                    </a:lnTo>
                    <a:lnTo>
                      <a:pt x="19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10" name="Line 37"/>
              <p:cNvSpPr>
                <a:spLocks noChangeShapeType="1"/>
              </p:cNvSpPr>
              <p:nvPr/>
            </p:nvSpPr>
            <p:spPr bwMode="auto">
              <a:xfrm>
                <a:off x="4483" y="2839"/>
                <a:ext cx="1" cy="19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11" name="Oval 38"/>
              <p:cNvSpPr>
                <a:spLocks noChangeArrowheads="1"/>
              </p:cNvSpPr>
              <p:nvPr/>
            </p:nvSpPr>
            <p:spPr bwMode="auto">
              <a:xfrm>
                <a:off x="4313" y="3112"/>
                <a:ext cx="346" cy="348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12" name="Freeform 39"/>
              <p:cNvSpPr>
                <a:spLocks/>
              </p:cNvSpPr>
              <p:nvPr/>
            </p:nvSpPr>
            <p:spPr bwMode="auto">
              <a:xfrm>
                <a:off x="4925" y="2762"/>
                <a:ext cx="38" cy="77"/>
              </a:xfrm>
              <a:custGeom>
                <a:avLst/>
                <a:gdLst>
                  <a:gd name="T0" fmla="*/ 19 w 38"/>
                  <a:gd name="T1" fmla="*/ 0 h 77"/>
                  <a:gd name="T2" fmla="*/ 38 w 38"/>
                  <a:gd name="T3" fmla="*/ 77 h 77"/>
                  <a:gd name="T4" fmla="*/ 19 w 38"/>
                  <a:gd name="T5" fmla="*/ 77 h 77"/>
                  <a:gd name="T6" fmla="*/ 0 w 38"/>
                  <a:gd name="T7" fmla="*/ 77 h 77"/>
                  <a:gd name="T8" fmla="*/ 19 w 38"/>
                  <a:gd name="T9" fmla="*/ 0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77"/>
                  <a:gd name="T17" fmla="*/ 38 w 38"/>
                  <a:gd name="T18" fmla="*/ 77 h 7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77">
                    <a:moveTo>
                      <a:pt x="19" y="0"/>
                    </a:moveTo>
                    <a:lnTo>
                      <a:pt x="38" y="77"/>
                    </a:lnTo>
                    <a:lnTo>
                      <a:pt x="19" y="77"/>
                    </a:lnTo>
                    <a:lnTo>
                      <a:pt x="0" y="7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13" name="Freeform 40"/>
              <p:cNvSpPr>
                <a:spLocks/>
              </p:cNvSpPr>
              <p:nvPr/>
            </p:nvSpPr>
            <p:spPr bwMode="auto">
              <a:xfrm>
                <a:off x="4925" y="3032"/>
                <a:ext cx="38" cy="77"/>
              </a:xfrm>
              <a:custGeom>
                <a:avLst/>
                <a:gdLst>
                  <a:gd name="T0" fmla="*/ 19 w 38"/>
                  <a:gd name="T1" fmla="*/ 77 h 77"/>
                  <a:gd name="T2" fmla="*/ 0 w 38"/>
                  <a:gd name="T3" fmla="*/ 0 h 77"/>
                  <a:gd name="T4" fmla="*/ 19 w 38"/>
                  <a:gd name="T5" fmla="*/ 0 h 77"/>
                  <a:gd name="T6" fmla="*/ 38 w 38"/>
                  <a:gd name="T7" fmla="*/ 0 h 77"/>
                  <a:gd name="T8" fmla="*/ 19 w 38"/>
                  <a:gd name="T9" fmla="*/ 77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77"/>
                  <a:gd name="T17" fmla="*/ 38 w 38"/>
                  <a:gd name="T18" fmla="*/ 77 h 7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77">
                    <a:moveTo>
                      <a:pt x="19" y="77"/>
                    </a:moveTo>
                    <a:lnTo>
                      <a:pt x="0" y="0"/>
                    </a:lnTo>
                    <a:lnTo>
                      <a:pt x="19" y="0"/>
                    </a:lnTo>
                    <a:lnTo>
                      <a:pt x="38" y="0"/>
                    </a:lnTo>
                    <a:lnTo>
                      <a:pt x="19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14" name="Line 41"/>
              <p:cNvSpPr>
                <a:spLocks noChangeShapeType="1"/>
              </p:cNvSpPr>
              <p:nvPr/>
            </p:nvSpPr>
            <p:spPr bwMode="auto">
              <a:xfrm>
                <a:off x="4944" y="2839"/>
                <a:ext cx="1" cy="19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915" name="Oval 42"/>
              <p:cNvSpPr>
                <a:spLocks noChangeArrowheads="1"/>
              </p:cNvSpPr>
              <p:nvPr/>
            </p:nvSpPr>
            <p:spPr bwMode="auto">
              <a:xfrm>
                <a:off x="4774" y="3112"/>
                <a:ext cx="347" cy="348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45062" name="Group 43"/>
            <p:cNvGrpSpPr>
              <a:grpSpLocks/>
            </p:cNvGrpSpPr>
            <p:nvPr/>
          </p:nvGrpSpPr>
          <p:grpSpPr bwMode="auto">
            <a:xfrm>
              <a:off x="1532" y="2958"/>
              <a:ext cx="3589" cy="1220"/>
              <a:chOff x="1605" y="2722"/>
              <a:chExt cx="3589" cy="1220"/>
            </a:xfrm>
          </p:grpSpPr>
          <p:sp>
            <p:nvSpPr>
              <p:cNvPr id="37895" name="AutoShape 44"/>
              <p:cNvSpPr>
                <a:spLocks noChangeAspect="1" noChangeArrowheads="1" noTextEdit="1"/>
              </p:cNvSpPr>
              <p:nvPr/>
            </p:nvSpPr>
            <p:spPr bwMode="auto">
              <a:xfrm>
                <a:off x="3253" y="2743"/>
                <a:ext cx="1941" cy="7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7897" name="Rectangle 46"/>
              <p:cNvSpPr>
                <a:spLocks noChangeArrowheads="1"/>
              </p:cNvSpPr>
              <p:nvPr/>
            </p:nvSpPr>
            <p:spPr bwMode="auto">
              <a:xfrm>
                <a:off x="1605" y="2722"/>
                <a:ext cx="2010" cy="1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0" hangingPunct="0">
                  <a:lnSpc>
                    <a:spcPct val="108000"/>
                  </a:lnSpc>
                  <a:defRPr/>
                </a:pPr>
                <a:r>
                  <a:rPr lang="en-US" b="1" dirty="0">
                    <a:latin typeface="+mn-lt"/>
                    <a:ea typeface="ＭＳ Ｐゴシック" charset="0"/>
                    <a:cs typeface="ＭＳ Ｐゴシック" charset="0"/>
                  </a:rPr>
                  <a:t>BUS</a:t>
                </a:r>
              </a:p>
              <a:p>
                <a:pPr eaLnBrk="0" hangingPunct="0">
                  <a:lnSpc>
                    <a:spcPct val="108000"/>
                  </a:lnSpc>
                  <a:defRPr/>
                </a:pPr>
                <a:r>
                  <a:rPr lang="en-US" dirty="0">
                    <a:latin typeface="+mn-lt"/>
                    <a:ea typeface="ＭＳ Ｐゴシック" charset="0"/>
                    <a:cs typeface="ＭＳ Ｐゴシック" charset="0"/>
                  </a:rPr>
                  <a:t>Shared communication channel allows only one message at a time</a:t>
                </a:r>
              </a:p>
              <a:p>
                <a:pPr eaLnBrk="0" hangingPunct="0">
                  <a:lnSpc>
                    <a:spcPct val="108000"/>
                  </a:lnSpc>
                  <a:defRPr/>
                </a:pPr>
                <a:endParaRPr lang="en-US" dirty="0"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37892" name="Text Box 48"/>
          <p:cNvSpPr txBox="1">
            <a:spLocks noChangeArrowheads="1"/>
          </p:cNvSpPr>
          <p:nvPr/>
        </p:nvSpPr>
        <p:spPr bwMode="auto">
          <a:xfrm>
            <a:off x="457200" y="2662535"/>
            <a:ext cx="42611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dirty="0">
                <a:latin typeface="Bookman Old Style" charset="0"/>
              </a:rPr>
              <a:t>1-dimensional approaches:</a:t>
            </a:r>
          </a:p>
        </p:txBody>
      </p:sp>
      <p:sp>
        <p:nvSpPr>
          <p:cNvPr id="4506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rebuchet MS" charset="0"/>
              </a:rPr>
              <a:t>Communication Topologies</a:t>
            </a:r>
            <a:br>
              <a:rPr lang="en-US" altLang="en-US">
                <a:latin typeface="Trebuchet MS" charset="0"/>
              </a:rPr>
            </a:br>
            <a:r>
              <a:rPr lang="en-US" altLang="en-US" sz="2400" i="1">
                <a:latin typeface="Trebuchet MS" charset="0"/>
              </a:rPr>
              <a:t>asymptotic cost/performance tradeoffs </a:t>
            </a:r>
            <a:endParaRPr lang="en-US" altLang="en-US" i="1">
              <a:latin typeface="Trebuchet MS" charset="0"/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586422" y="1256507"/>
            <a:ext cx="7704137" cy="1436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Bookman Old Style"/>
                <a:ea typeface="ＭＳ Ｐゴシック" charset="-128"/>
                <a:cs typeface="Bookman Old Style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Bookman Old Style"/>
                <a:ea typeface="ＭＳ Ｐゴシック" charset="-128"/>
                <a:cs typeface="Bookman Old Style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man Old Style"/>
                <a:ea typeface="ＭＳ Ｐゴシック" charset="-128"/>
                <a:cs typeface="Bookman Old Style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man Old Style"/>
                <a:ea typeface="ＭＳ Ｐゴシック" charset="-128"/>
                <a:cs typeface="Bookman Old Sty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 eaLnBrk="1" hangingPunct="1">
              <a:lnSpc>
                <a:spcPct val="125000"/>
              </a:lnSpc>
              <a:spcBef>
                <a:spcPct val="0"/>
              </a:spcBef>
              <a:buNone/>
              <a:defRPr/>
            </a:pPr>
            <a:r>
              <a:rPr lang="en-US" sz="1800" dirty="0">
                <a:latin typeface="+mj-lt"/>
                <a:ea typeface="ＭＳ Ｐゴシック" charset="0"/>
                <a:cs typeface="ＭＳ Ｐゴシック" charset="0"/>
              </a:rPr>
              <a:t>Goal: enable communications between n components</a:t>
            </a:r>
          </a:p>
          <a:p>
            <a:pPr marL="293688" lvl="1" indent="-279400"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lang="en-US" sz="1800" dirty="0">
                <a:latin typeface="+mj-lt"/>
                <a:ea typeface="ＭＳ Ｐゴシック" charset="0"/>
              </a:rPr>
              <a:t>Each point-to-point link requires one hardware unit.</a:t>
            </a:r>
          </a:p>
          <a:p>
            <a:pPr marL="293688" lvl="1" indent="-279400"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lang="en-US" sz="1800" dirty="0">
                <a:latin typeface="+mj-lt"/>
                <a:ea typeface="ＭＳ Ｐゴシック" charset="0"/>
              </a:rPr>
              <a:t>Each point-to-point communication requires one time unit.</a:t>
            </a:r>
          </a:p>
          <a:p>
            <a:pPr marL="293688" lvl="1" indent="-279400"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lang="en-US" sz="1800" dirty="0">
                <a:latin typeface="+mj-lt"/>
                <a:ea typeface="ＭＳ Ｐゴシック" charset="0"/>
              </a:rPr>
              <a:t>Each link operates independently</a:t>
            </a:r>
            <a:endParaRPr lang="en-US" sz="1600" dirty="0">
              <a:latin typeface="+mj-lt"/>
              <a:ea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712830"/>
                  </p:ext>
                </p:extLst>
              </p:nvPr>
            </p:nvGraphicFramePr>
            <p:xfrm>
              <a:off x="6629400" y="3412279"/>
              <a:ext cx="2271715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2922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7949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Throughput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Latency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712830"/>
                  </p:ext>
                </p:extLst>
              </p:nvPr>
            </p:nvGraphicFramePr>
            <p:xfrm>
              <a:off x="6629400" y="3412279"/>
              <a:ext cx="2271715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292224"/>
                    <a:gridCol w="979491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Throughput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32919" t="-8333" r="-1242" b="-23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Latency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32919" t="-104839" r="-1242" b="-12258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Cost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32919" t="-208197" r="-1242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0828619"/>
                  </p:ext>
                </p:extLst>
              </p:nvPr>
            </p:nvGraphicFramePr>
            <p:xfrm>
              <a:off x="6629400" y="5012055"/>
              <a:ext cx="2271715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2922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7949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Throughput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Latency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0828619"/>
                  </p:ext>
                </p:extLst>
              </p:nvPr>
            </p:nvGraphicFramePr>
            <p:xfrm>
              <a:off x="6629400" y="5012055"/>
              <a:ext cx="2271715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292224"/>
                    <a:gridCol w="979491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Throughput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32919" t="-8333" r="-1242" b="-2283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Latency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32919" t="-106557" r="-1242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Cost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32919" t="-206557" r="-1242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57200" y="1258644"/>
            <a:ext cx="6172200" cy="1855788"/>
            <a:chOff x="864" y="846"/>
            <a:chExt cx="3888" cy="11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42" name="Rectangle 4"/>
                <p:cNvSpPr>
                  <a:spLocks noChangeArrowheads="1"/>
                </p:cNvSpPr>
                <p:nvPr/>
              </p:nvSpPr>
              <p:spPr bwMode="auto">
                <a:xfrm>
                  <a:off x="2448" y="976"/>
                  <a:ext cx="2304" cy="8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63500" tIns="25400" rIns="63500" bIns="25400">
                  <a:spAutoFit/>
                </a:bodyPr>
                <a:lstStyle/>
                <a:p>
                  <a:pPr marL="12700" eaLnBrk="0" hangingPunct="0">
                    <a:lnSpc>
                      <a:spcPct val="107000"/>
                    </a:lnSpc>
                    <a:defRPr/>
                  </a:pPr>
                  <a:r>
                    <a:rPr lang="en-US" sz="2000" b="1" dirty="0">
                      <a:latin typeface="+mn-lt"/>
                      <a:ea typeface="ＭＳ Ｐゴシック" charset="0"/>
                      <a:cs typeface="ＭＳ Ｐゴシック" charset="0"/>
                    </a:rPr>
                    <a:t>COMPLETE GRAPH</a:t>
                  </a:r>
                  <a:endParaRPr lang="en-US" b="1" dirty="0">
                    <a:latin typeface="+mn-lt"/>
                    <a:ea typeface="ＭＳ Ｐゴシック" charset="0"/>
                    <a:cs typeface="ＭＳ Ｐゴシック" charset="0"/>
                  </a:endParaRPr>
                </a:p>
                <a:p>
                  <a:pPr marL="12700" eaLnBrk="0" hangingPunct="0">
                    <a:lnSpc>
                      <a:spcPct val="107000"/>
                    </a:lnSpc>
                    <a:defRPr/>
                  </a:pPr>
                  <a:r>
                    <a:rPr lang="en-US" dirty="0">
                      <a:latin typeface="+mn-lt"/>
                      <a:ea typeface="ＭＳ Ｐゴシック" charset="0"/>
                      <a:cs typeface="ＭＳ Ｐゴシック" charset="0"/>
                    </a:rPr>
                    <a:t>Dedicated lines connecting each pair of communicating nodes.  There are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i="1" smtClean="0"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ＭＳ Ｐゴシック" charset="0"/>
                              <a:cs typeface="ＭＳ Ｐゴシック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ＭＳ Ｐゴシック" charset="0"/>
                              <a:cs typeface="ＭＳ Ｐゴシック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ＭＳ Ｐゴシック" charset="0"/>
                              <a:cs typeface="ＭＳ Ｐゴシック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is-IS" i="1" smtClean="0"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ＭＳ Ｐゴシック" charset="0"/>
                                  <a:cs typeface="ＭＳ Ｐゴシック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ＭＳ Ｐゴシック" charset="0"/>
                                  <a:cs typeface="ＭＳ Ｐゴシック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ＭＳ Ｐゴシック" charset="0"/>
                                  <a:cs typeface="ＭＳ Ｐゴシック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  <a:ea typeface="ＭＳ Ｐゴシック" charset="0"/>
                              <a:cs typeface="ＭＳ Ｐゴシック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  <a:ea typeface="ＭＳ Ｐゴシック" charset="0"/>
                              <a:cs typeface="ＭＳ Ｐゴシック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is-IS" b="0" i="1" smtClean="0">
                                  <a:latin typeface="Cambria Math" panose="02040503050406030204" pitchFamily="18" charset="0"/>
                                  <a:ea typeface="ＭＳ Ｐゴシック" charset="0"/>
                                  <a:cs typeface="ＭＳ Ｐゴシック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s-IS" b="0" i="1" smtClean="0">
                                      <a:latin typeface="Cambria Math" panose="02040503050406030204" pitchFamily="18" charset="0"/>
                                      <a:ea typeface="ＭＳ Ｐゴシック" charset="0"/>
                                      <a:cs typeface="ＭＳ Ｐゴシック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  <a:ea typeface="ＭＳ Ｐゴシック" charset="0"/>
                                      <a:cs typeface="ＭＳ Ｐゴシック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a14:m>
                  <a:r>
                    <a:rPr lang="en-US" dirty="0">
                      <a:latin typeface="+mn-lt"/>
                      <a:ea typeface="ＭＳ Ｐゴシック" charset="0"/>
                      <a:cs typeface="ＭＳ Ｐゴシック" charset="0"/>
                    </a:rPr>
                    <a:t> links.</a:t>
                  </a:r>
                </a:p>
              </p:txBody>
            </p:sp>
          </mc:Choice>
          <mc:Fallback xmlns="">
            <p:sp>
              <p:nvSpPr>
                <p:cNvPr id="39942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48" y="976"/>
                  <a:ext cx="2304" cy="82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833" t="-4186" r="-167" b="-5023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7111" name="Picture 5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846"/>
              <a:ext cx="1457" cy="1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04800" y="3505200"/>
            <a:ext cx="6095592" cy="2680806"/>
            <a:chOff x="768" y="2057"/>
            <a:chExt cx="4659" cy="2049"/>
          </a:xfrm>
        </p:grpSpPr>
        <p:pic>
          <p:nvPicPr>
            <p:cNvPr id="47108" name="Picture 7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2118"/>
              <a:ext cx="1635" cy="1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41" name="Text Box 8"/>
            <p:cNvSpPr txBox="1">
              <a:spLocks noChangeArrowheads="1"/>
            </p:cNvSpPr>
            <p:nvPr/>
          </p:nvSpPr>
          <p:spPr bwMode="auto">
            <a:xfrm>
              <a:off x="768" y="2057"/>
              <a:ext cx="3024" cy="2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6858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085850" indent="-1714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10000"/>
                </a:spcBef>
                <a:defRPr/>
              </a:pPr>
              <a:r>
                <a:rPr lang="en-US" sz="2000" dirty="0">
                  <a:latin typeface="+mn-lt"/>
                </a:rPr>
                <a:t>CROSSBAR SWITCH</a:t>
              </a:r>
            </a:p>
            <a:p>
              <a:pPr marL="293688" lvl="1" indent="-279400" eaLnBrk="1" hangingPunct="1">
                <a:spcBef>
                  <a:spcPct val="10000"/>
                </a:spcBef>
                <a:buFontTx/>
                <a:buChar char="•"/>
                <a:defRPr/>
              </a:pPr>
              <a:r>
                <a:rPr lang="en-US" sz="1800" b="0" dirty="0">
                  <a:latin typeface="+mn-lt"/>
                  <a:cs typeface="ＭＳ Ｐゴシック" charset="0"/>
                </a:rPr>
                <a:t>Switch dedicated between each pair of nodes</a:t>
              </a:r>
            </a:p>
            <a:p>
              <a:pPr marL="293688" lvl="1" indent="-279400" eaLnBrk="1" hangingPunct="1">
                <a:spcBef>
                  <a:spcPct val="10000"/>
                </a:spcBef>
                <a:buFontTx/>
                <a:buChar char="•"/>
                <a:defRPr/>
              </a:pPr>
              <a:r>
                <a:rPr lang="en-US" sz="1800" b="0" dirty="0">
                  <a:latin typeface="+mn-lt"/>
                  <a:cs typeface="ＭＳ Ｐゴシック" charset="0"/>
                </a:rPr>
                <a:t>Each A</a:t>
              </a:r>
              <a:r>
                <a:rPr lang="en-US" sz="1800" b="0" baseline="-25000" dirty="0">
                  <a:latin typeface="+mn-lt"/>
                  <a:cs typeface="ＭＳ Ｐゴシック" charset="0"/>
                </a:rPr>
                <a:t>i</a:t>
              </a:r>
              <a:r>
                <a:rPr lang="en-US" sz="1800" b="0" dirty="0">
                  <a:latin typeface="+mn-lt"/>
                  <a:cs typeface="ＭＳ Ｐゴシック" charset="0"/>
                </a:rPr>
                <a:t> can be connected to one </a:t>
              </a:r>
              <a:r>
                <a:rPr lang="en-US" sz="1800" b="0" dirty="0" err="1">
                  <a:latin typeface="+mn-lt"/>
                  <a:cs typeface="ＭＳ Ｐゴシック" charset="0"/>
                </a:rPr>
                <a:t>B</a:t>
              </a:r>
              <a:r>
                <a:rPr lang="en-US" sz="1800" b="0" baseline="-25000" dirty="0" err="1">
                  <a:latin typeface="+mn-lt"/>
                  <a:cs typeface="ＭＳ Ｐゴシック" charset="0"/>
                </a:rPr>
                <a:t>j</a:t>
              </a:r>
              <a:r>
                <a:rPr lang="en-US" sz="1800" b="0" dirty="0">
                  <a:latin typeface="+mn-lt"/>
                  <a:cs typeface="ＭＳ Ｐゴシック" charset="0"/>
                </a:rPr>
                <a:t> at any time</a:t>
              </a:r>
            </a:p>
            <a:p>
              <a:pPr marL="293688" lvl="1" indent="-279400" eaLnBrk="1" hangingPunct="1">
                <a:spcBef>
                  <a:spcPct val="10000"/>
                </a:spcBef>
                <a:buFontTx/>
                <a:buChar char="•"/>
                <a:defRPr/>
              </a:pPr>
              <a:r>
                <a:rPr lang="en-US" sz="1800" b="0" dirty="0">
                  <a:latin typeface="+mn-lt"/>
                  <a:cs typeface="ＭＳ Ｐゴシック" charset="0"/>
                </a:rPr>
                <a:t>Special cases:</a:t>
              </a:r>
            </a:p>
            <a:p>
              <a:pPr marL="571500" lvl="2" indent="-200025" eaLnBrk="1" hangingPunct="1">
                <a:spcBef>
                  <a:spcPct val="10000"/>
                </a:spcBef>
                <a:buFontTx/>
                <a:buChar char="•"/>
                <a:defRPr/>
              </a:pPr>
              <a:r>
                <a:rPr lang="en-US" sz="1600" b="0" dirty="0">
                  <a:latin typeface="+mn-lt"/>
                  <a:cs typeface="ＭＳ Ｐゴシック" charset="0"/>
                </a:rPr>
                <a:t>A = processors, B = memories</a:t>
              </a:r>
            </a:p>
            <a:p>
              <a:pPr marL="571500" lvl="2" indent="-200025" eaLnBrk="1" hangingPunct="1">
                <a:spcBef>
                  <a:spcPct val="10000"/>
                </a:spcBef>
                <a:buFontTx/>
                <a:buChar char="•"/>
                <a:defRPr/>
              </a:pPr>
              <a:r>
                <a:rPr lang="en-US" sz="1600" b="0" dirty="0">
                  <a:latin typeface="+mn-lt"/>
                  <a:cs typeface="ＭＳ Ｐゴシック" charset="0"/>
                </a:rPr>
                <a:t>A, B same type of node</a:t>
              </a:r>
            </a:p>
            <a:p>
              <a:pPr marL="571500" lvl="2" indent="-200025" eaLnBrk="1" hangingPunct="1">
                <a:spcBef>
                  <a:spcPct val="10000"/>
                </a:spcBef>
                <a:buFontTx/>
                <a:buChar char="•"/>
                <a:defRPr/>
              </a:pPr>
              <a:r>
                <a:rPr lang="en-US" sz="1600" b="0" dirty="0">
                  <a:latin typeface="+mn-lt"/>
                  <a:cs typeface="ＭＳ Ｐゴシック" charset="0"/>
                </a:rPr>
                <a:t>A, B same nodes (complete graph)</a:t>
              </a:r>
            </a:p>
          </p:txBody>
        </p:sp>
      </p:grpSp>
      <p:sp>
        <p:nvSpPr>
          <p:cNvPr id="4710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rebuchet MS" charset="0"/>
              </a:rPr>
              <a:t>Quadratic-cost Topologies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819500"/>
                  </p:ext>
                </p:extLst>
              </p:nvPr>
            </p:nvGraphicFramePr>
            <p:xfrm>
              <a:off x="6781800" y="1552838"/>
              <a:ext cx="2271715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2922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7949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Throughput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s-I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Latency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s-I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819500"/>
                  </p:ext>
                </p:extLst>
              </p:nvPr>
            </p:nvGraphicFramePr>
            <p:xfrm>
              <a:off x="6781800" y="1552838"/>
              <a:ext cx="2271715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292224"/>
                    <a:gridCol w="979491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Throughput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32919" t="-8333" r="-1242" b="-23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Latency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32919" t="-104839" r="-1242" b="-12258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Cost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32919" t="-208197" r="-1242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873257"/>
                  </p:ext>
                </p:extLst>
              </p:nvPr>
            </p:nvGraphicFramePr>
            <p:xfrm>
              <a:off x="6781799" y="4063576"/>
              <a:ext cx="2271715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2922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7949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Throughput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Latency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s-I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873257"/>
                  </p:ext>
                </p:extLst>
              </p:nvPr>
            </p:nvGraphicFramePr>
            <p:xfrm>
              <a:off x="6781799" y="4063576"/>
              <a:ext cx="2271715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292224"/>
                    <a:gridCol w="979491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Throughput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32919" t="-8333" r="-1242" b="-2283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Latency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32919" t="-104839" r="-1242" b="-12096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Cost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32919" t="-208197" r="-1242" b="-2295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ChangeArrowheads="1"/>
          </p:cNvSpPr>
          <p:nvPr/>
        </p:nvSpPr>
        <p:spPr bwMode="auto">
          <a:xfrm>
            <a:off x="3902075" y="723900"/>
            <a:ext cx="349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+mj-lt"/>
              <a:ea typeface="ＭＳ Ｐゴシック" charset="0"/>
              <a:cs typeface="ＭＳ Ｐゴシック" charset="0"/>
            </a:endParaRPr>
          </a:p>
        </p:txBody>
      </p:sp>
      <p:sp useBgFill="1">
        <p:nvSpPr>
          <p:cNvPr id="41987" name="AutoShape 4"/>
          <p:cNvSpPr>
            <a:spLocks noChangeArrowheads="1"/>
          </p:cNvSpPr>
          <p:nvPr/>
        </p:nvSpPr>
        <p:spPr bwMode="auto">
          <a:xfrm>
            <a:off x="1203325" y="2886075"/>
            <a:ext cx="1727200" cy="285750"/>
          </a:xfrm>
          <a:prstGeom prst="roundRect">
            <a:avLst>
              <a:gd name="adj" fmla="val 12495"/>
            </a:avLst>
          </a:prstGeom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+mj-lt"/>
              <a:ea typeface="ＭＳ Ｐゴシック" charset="0"/>
              <a:cs typeface="ＭＳ Ｐゴシック" charset="0"/>
            </a:endParaRPr>
          </a:p>
        </p:txBody>
      </p:sp>
      <p:pic>
        <p:nvPicPr>
          <p:cNvPr id="49155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0" y="1219200"/>
            <a:ext cx="2249487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7" y="1247775"/>
            <a:ext cx="2084388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1051860" y="945356"/>
            <a:ext cx="2529540" cy="29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ctr" eaLnBrk="0" hangingPunct="0">
              <a:lnSpc>
                <a:spcPct val="87000"/>
              </a:lnSpc>
              <a:defRPr/>
            </a:pPr>
            <a:r>
              <a:rPr lang="en-US" b="1">
                <a:latin typeface="+mn-lt"/>
                <a:ea typeface="ＭＳ Ｐゴシック" charset="0"/>
                <a:cs typeface="ＭＳ Ｐゴシック" charset="0"/>
              </a:rPr>
              <a:t>2-Dimensional Meshes</a:t>
            </a:r>
          </a:p>
        </p:txBody>
      </p:sp>
      <p:sp useBgFill="1">
        <p:nvSpPr>
          <p:cNvPr id="41991" name="Rectangle 8"/>
          <p:cNvSpPr>
            <a:spLocks noChangeArrowheads="1"/>
          </p:cNvSpPr>
          <p:nvPr/>
        </p:nvSpPr>
        <p:spPr bwMode="auto">
          <a:xfrm>
            <a:off x="1935193" y="3343275"/>
            <a:ext cx="968214" cy="234423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/>
          <a:p>
            <a:pPr eaLnBrk="0" hangingPunct="0">
              <a:lnSpc>
                <a:spcPct val="85000"/>
              </a:lnSpc>
              <a:defRPr/>
            </a:pPr>
            <a:r>
              <a:rPr lang="en-US" sz="1400" dirty="0">
                <a:latin typeface="+mn-lt"/>
                <a:ea typeface="ＭＳ Ｐゴシック" charset="0"/>
                <a:cs typeface="ＭＳ Ｐゴシック" charset="0"/>
              </a:rPr>
              <a:t>4-Neighbor</a:t>
            </a:r>
          </a:p>
        </p:txBody>
      </p:sp>
      <p:sp>
        <p:nvSpPr>
          <p:cNvPr id="41992" name="Rectangle 9"/>
          <p:cNvSpPr>
            <a:spLocks noChangeArrowheads="1"/>
          </p:cNvSpPr>
          <p:nvPr/>
        </p:nvSpPr>
        <p:spPr bwMode="auto">
          <a:xfrm>
            <a:off x="3979957" y="3222240"/>
            <a:ext cx="968214" cy="234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/>
          <a:p>
            <a:pPr eaLnBrk="0" hangingPunct="0">
              <a:lnSpc>
                <a:spcPct val="85000"/>
              </a:lnSpc>
              <a:defRPr/>
            </a:pPr>
            <a:r>
              <a:rPr lang="en-US" sz="1400">
                <a:latin typeface="+mn-lt"/>
                <a:ea typeface="ＭＳ Ｐゴシック" charset="0"/>
                <a:cs typeface="ＭＳ Ｐゴシック" charset="0"/>
              </a:rPr>
              <a:t>8-Neighbor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505200" y="3842953"/>
            <a:ext cx="2902611" cy="2725738"/>
            <a:chOff x="576" y="2232"/>
            <a:chExt cx="1825" cy="1717"/>
          </a:xfrm>
        </p:grpSpPr>
        <p:pic>
          <p:nvPicPr>
            <p:cNvPr id="49164" name="Picture 14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232"/>
              <a:ext cx="1825" cy="1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97" name="Rectangle 15"/>
            <p:cNvSpPr>
              <a:spLocks noChangeArrowheads="1"/>
            </p:cNvSpPr>
            <p:nvPr/>
          </p:nvSpPr>
          <p:spPr bwMode="auto">
            <a:xfrm>
              <a:off x="998" y="3799"/>
              <a:ext cx="1096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ctr" eaLnBrk="0" hangingPunct="0">
                <a:lnSpc>
                  <a:spcPct val="87000"/>
                </a:lnSpc>
                <a:defRPr/>
              </a:pPr>
              <a:r>
                <a:rPr lang="en-US" sz="1400">
                  <a:latin typeface="+mn-lt"/>
                  <a:ea typeface="ＭＳ Ｐゴシック" charset="0"/>
                  <a:cs typeface="ＭＳ Ｐゴシック" charset="0"/>
                </a:rPr>
                <a:t>3-D, 6-Neighbor Mesh</a:t>
              </a:r>
            </a:p>
          </p:txBody>
        </p:sp>
      </p:grpSp>
      <p:sp>
        <p:nvSpPr>
          <p:cNvPr id="955411" name="Text Box 19"/>
          <p:cNvSpPr txBox="1">
            <a:spLocks noChangeArrowheads="1"/>
          </p:cNvSpPr>
          <p:nvPr/>
        </p:nvSpPr>
        <p:spPr bwMode="auto">
          <a:xfrm>
            <a:off x="228600" y="4008438"/>
            <a:ext cx="39624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latin typeface="+mn-lt"/>
              </a:rPr>
              <a:t>Nearest-neighbor connectivity:</a:t>
            </a:r>
          </a:p>
          <a:p>
            <a:r>
              <a:rPr lang="en-US" altLang="en-US" sz="1800" dirty="0">
                <a:latin typeface="+mn-lt"/>
              </a:rPr>
              <a:t>Point-to-point interconnect</a:t>
            </a:r>
          </a:p>
          <a:p>
            <a:r>
              <a:rPr lang="en-US" altLang="en-US" sz="1800" dirty="0">
                <a:latin typeface="+mn-lt"/>
              </a:rPr>
              <a:t>    - minimizes delays</a:t>
            </a:r>
          </a:p>
          <a:p>
            <a:r>
              <a:rPr lang="en-US" altLang="en-US" sz="1800" dirty="0">
                <a:latin typeface="+mn-lt"/>
              </a:rPr>
              <a:t>    - minimizes </a:t>
            </a:r>
            <a:r>
              <a:rPr lang="ja-JP" altLang="en-US" sz="1800" dirty="0">
                <a:latin typeface="+mn-lt"/>
              </a:rPr>
              <a:t>“</a:t>
            </a:r>
            <a:r>
              <a:rPr lang="en-US" altLang="ja-JP" sz="1800" dirty="0">
                <a:latin typeface="+mn-lt"/>
              </a:rPr>
              <a:t>analog</a:t>
            </a:r>
            <a:r>
              <a:rPr lang="ja-JP" altLang="en-US" sz="1800" dirty="0">
                <a:latin typeface="+mn-lt"/>
              </a:rPr>
              <a:t>”</a:t>
            </a:r>
            <a:r>
              <a:rPr lang="en-US" altLang="ja-JP" sz="1800" dirty="0">
                <a:latin typeface="+mn-lt"/>
              </a:rPr>
              <a:t> effects</a:t>
            </a:r>
          </a:p>
          <a:p>
            <a:r>
              <a:rPr lang="en-US" altLang="en-US" sz="1800" dirty="0">
                <a:latin typeface="+mn-lt"/>
              </a:rPr>
              <a:t>Store-and-forward</a:t>
            </a:r>
          </a:p>
          <a:p>
            <a:r>
              <a:rPr lang="en-US" altLang="en-US" sz="1800" dirty="0">
                <a:latin typeface="+mn-lt"/>
              </a:rPr>
              <a:t>(some overhead associated with communication routing)</a:t>
            </a:r>
          </a:p>
          <a:p>
            <a:r>
              <a:rPr lang="en-US" altLang="en-US" sz="1800" dirty="0">
                <a:latin typeface="+mn-lt"/>
              </a:rPr>
              <a:t>    </a:t>
            </a:r>
          </a:p>
        </p:txBody>
      </p:sp>
      <p:sp>
        <p:nvSpPr>
          <p:cNvPr id="491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rebuchet MS" charset="0"/>
              </a:rPr>
              <a:t>Mesh Topologies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06387"/>
                  </p:ext>
                </p:extLst>
              </p:nvPr>
            </p:nvGraphicFramePr>
            <p:xfrm>
              <a:off x="5984580" y="1778635"/>
              <a:ext cx="2271715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2922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7949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Throughput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Latency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is-I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06387"/>
                  </p:ext>
                </p:extLst>
              </p:nvPr>
            </p:nvGraphicFramePr>
            <p:xfrm>
              <a:off x="5984580" y="1778635"/>
              <a:ext cx="2271715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292224"/>
                    <a:gridCol w="979491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Throughput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32919" t="-8333" r="-1242" b="-23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Latency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32919" t="-104839" r="-1242" b="-12258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Cost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32919" t="-208197" r="-1242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234362"/>
                  </p:ext>
                </p:extLst>
              </p:nvPr>
            </p:nvGraphicFramePr>
            <p:xfrm>
              <a:off x="6553200" y="4395403"/>
              <a:ext cx="2271715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2922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7949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Throughput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Latency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ctrlPr>
                                          <a:rPr lang="uk-U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deg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234362"/>
                  </p:ext>
                </p:extLst>
              </p:nvPr>
            </p:nvGraphicFramePr>
            <p:xfrm>
              <a:off x="6553200" y="4395403"/>
              <a:ext cx="2271715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292224"/>
                    <a:gridCol w="979491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Throughput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32919" t="-8333" r="-1242" b="-2283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Latency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32919" t="-106557" r="-1242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Cost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32919" t="-206557" r="-1242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845223" y="4798308"/>
            <a:ext cx="3408363" cy="1409701"/>
            <a:chOff x="496" y="1137"/>
            <a:chExt cx="2147" cy="888"/>
          </a:xfrm>
        </p:grpSpPr>
        <p:pic>
          <p:nvPicPr>
            <p:cNvPr id="51208" name="Picture 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" y="1248"/>
              <a:ext cx="1635" cy="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41" name="Rectangle 5"/>
            <p:cNvSpPr>
              <a:spLocks noChangeArrowheads="1"/>
            </p:cNvSpPr>
            <p:nvPr/>
          </p:nvSpPr>
          <p:spPr bwMode="auto">
            <a:xfrm>
              <a:off x="496" y="1137"/>
              <a:ext cx="1781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/>
            <a:p>
              <a:pPr marL="228600" indent="-228600" eaLnBrk="0" hangingPunct="0">
                <a:lnSpc>
                  <a:spcPct val="97000"/>
                </a:lnSpc>
                <a:defRPr/>
              </a:pPr>
              <a:r>
                <a:rPr lang="en-US" sz="2000" b="1" dirty="0">
                  <a:latin typeface="+mj-lt"/>
                  <a:ea typeface="ＭＳ Ｐゴシック" charset="0"/>
                  <a:cs typeface="ＭＳ Ｐゴシック" charset="0"/>
                </a:rPr>
                <a:t>BINARY TREE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014412" y="1271587"/>
            <a:ext cx="6910388" cy="2843213"/>
            <a:chOff x="750" y="2145"/>
            <a:chExt cx="4353" cy="1791"/>
          </a:xfrm>
        </p:grpSpPr>
        <p:pic>
          <p:nvPicPr>
            <p:cNvPr id="51204" name="Picture 8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2145"/>
              <a:ext cx="2079" cy="1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38" name="Rectangle 10"/>
            <p:cNvSpPr>
              <a:spLocks noChangeArrowheads="1"/>
            </p:cNvSpPr>
            <p:nvPr/>
          </p:nvSpPr>
          <p:spPr bwMode="auto">
            <a:xfrm>
              <a:off x="750" y="2276"/>
              <a:ext cx="2337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3500" tIns="25400" rIns="63500" bIns="25400">
              <a:spAutoFit/>
            </a:bodyPr>
            <a:lstStyle/>
            <a:p>
              <a:pPr marL="12700" eaLnBrk="0" hangingPunct="0">
                <a:lnSpc>
                  <a:spcPct val="97000"/>
                </a:lnSpc>
                <a:defRPr/>
              </a:pPr>
              <a:r>
                <a:rPr lang="en-US" sz="2000" b="1" dirty="0">
                  <a:latin typeface="+mn-lt"/>
                  <a:ea typeface="ＭＳ Ｐゴシック" charset="0"/>
                  <a:cs typeface="ＭＳ Ｐゴシック" charset="0"/>
                </a:rPr>
                <a:t>HYPERCUBE </a:t>
              </a:r>
            </a:p>
            <a:p>
              <a:pPr marL="228600" indent="-228600" eaLnBrk="0" hangingPunct="0">
                <a:lnSpc>
                  <a:spcPct val="97000"/>
                </a:lnSpc>
                <a:defRPr/>
              </a:pPr>
              <a:r>
                <a:rPr lang="en-US" sz="2000" dirty="0">
                  <a:latin typeface="+mn-lt"/>
                  <a:ea typeface="ＭＳ Ｐゴシック" charset="0"/>
                  <a:cs typeface="ＭＳ Ｐゴシック" charset="0"/>
                </a:rPr>
                <a:t>D dimensions → 2</a:t>
              </a:r>
              <a:r>
                <a:rPr lang="en-US" sz="2000" baseline="30000" dirty="0">
                  <a:latin typeface="+mn-lt"/>
                  <a:ea typeface="ＭＳ Ｐゴシック" charset="0"/>
                  <a:cs typeface="ＭＳ Ｐゴシック" charset="0"/>
                </a:rPr>
                <a:t>D</a:t>
              </a:r>
              <a:r>
                <a:rPr lang="en-US" sz="2000" dirty="0">
                  <a:latin typeface="+mn-lt"/>
                  <a:ea typeface="ＭＳ Ｐゴシック" charset="0"/>
                  <a:cs typeface="ＭＳ Ｐゴシック" charset="0"/>
                </a:rPr>
                <a:t> nodes</a:t>
              </a:r>
            </a:p>
            <a:p>
              <a:pPr marL="228600" indent="-228600" eaLnBrk="0" hangingPunct="0">
                <a:lnSpc>
                  <a:spcPct val="97000"/>
                </a:lnSpc>
                <a:defRPr/>
              </a:pPr>
              <a:r>
                <a:rPr lang="en-US" sz="2000" dirty="0">
                  <a:latin typeface="+mn-lt"/>
                  <a:ea typeface="ＭＳ Ｐゴシック" charset="0"/>
                  <a:cs typeface="ＭＳ Ｐゴシック" charset="0"/>
                </a:rPr>
                <a:t>Each node has D links</a:t>
              </a:r>
            </a:p>
          </p:txBody>
        </p:sp>
      </p:grpSp>
      <p:sp>
        <p:nvSpPr>
          <p:cNvPr id="5120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rebuchet MS" charset="0"/>
              </a:rPr>
              <a:t>Logarithmic-latency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6657051"/>
                  </p:ext>
                </p:extLst>
              </p:nvPr>
            </p:nvGraphicFramePr>
            <p:xfrm>
              <a:off x="1060450" y="2702560"/>
              <a:ext cx="2597150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3017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43351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Throughput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charset="0"/>
                                              </a:rPr>
                                              <m:t>log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𝐷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Latency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charset="0"/>
                                              </a:rPr>
                                              <m:t>log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𝐷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charset="0"/>
                                              </a:rPr>
                                              <m:t>log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𝐷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6657051"/>
                  </p:ext>
                </p:extLst>
              </p:nvPr>
            </p:nvGraphicFramePr>
            <p:xfrm>
              <a:off x="1060450" y="2702560"/>
              <a:ext cx="2597150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301750"/>
                    <a:gridCol w="1295400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Throughput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939" t="-8333" r="-1408" b="-2283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Latency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939" t="-106557" r="-1408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Cost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939" t="-206557" r="-1408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2370525"/>
                  </p:ext>
                </p:extLst>
              </p:nvPr>
            </p:nvGraphicFramePr>
            <p:xfrm>
              <a:off x="5094800" y="5100569"/>
              <a:ext cx="2597150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2398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731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Throughput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Latency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charset="0"/>
                                              </a:rPr>
                                              <m:t>log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2370525"/>
                  </p:ext>
                </p:extLst>
              </p:nvPr>
            </p:nvGraphicFramePr>
            <p:xfrm>
              <a:off x="5094800" y="5100569"/>
              <a:ext cx="2597150" cy="110744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423987"/>
                    <a:gridCol w="1173163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Throughput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1762" t="-8333" r="-1036" b="-23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Latency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1762" t="-104839" r="-1036" b="-12258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Cost</a:t>
                          </a:r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21762" t="-208197" r="-1036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8663" y="901700"/>
            <a:ext cx="7704137" cy="1079500"/>
          </a:xfrm>
        </p:spPr>
        <p:txBody>
          <a:bodyPr lIns="63500" tIns="25400" rIns="63500" bIns="25400">
            <a:spAutoFit/>
          </a:bodyPr>
          <a:lstStyle/>
          <a:p>
            <a:pPr marL="228600" indent="-228600"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lang="en-US" sz="1800">
                <a:latin typeface="+mj-lt"/>
                <a:ea typeface="ＭＳ Ｐゴシック" charset="0"/>
                <a:cs typeface="ＭＳ Ｐゴシック" charset="0"/>
              </a:rPr>
              <a:t>Theorist's view:</a:t>
            </a:r>
          </a:p>
          <a:p>
            <a:pPr marL="685800" lvl="1" indent="-228600"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lang="en-US" sz="1800" dirty="0">
                <a:latin typeface="+mj-lt"/>
                <a:ea typeface="ＭＳ Ｐゴシック" charset="0"/>
              </a:rPr>
              <a:t>Each point-to-point link requires one hardware unit.</a:t>
            </a:r>
          </a:p>
          <a:p>
            <a:pPr marL="685800" lvl="1" indent="-228600"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lang="en-US" sz="1800" dirty="0">
                <a:latin typeface="+mj-lt"/>
                <a:ea typeface="ＭＳ Ｐゴシック" charset="0"/>
              </a:rPr>
              <a:t>Each point-to-point communication requires one time unit.</a:t>
            </a:r>
            <a:endParaRPr lang="en-US" sz="1600" dirty="0">
              <a:latin typeface="+mj-lt"/>
              <a:ea typeface="ＭＳ Ｐゴシック" charset="0"/>
            </a:endParaRPr>
          </a:p>
        </p:txBody>
      </p:sp>
      <p:sp>
        <p:nvSpPr>
          <p:cNvPr id="5327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rebuchet MS" charset="0"/>
              </a:rPr>
              <a:t>Communication Technologies: Latency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4857682"/>
                  </p:ext>
                </p:extLst>
              </p:nvPr>
            </p:nvGraphicFramePr>
            <p:xfrm>
              <a:off x="698992" y="2103755"/>
              <a:ext cx="7683363" cy="2961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59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8911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31291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Topology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$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Theoretical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Latency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Latency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Complete graph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s-I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Crossbar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s-I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1D Bus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2D Mesh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is-I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3D Mesh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ctrlPr>
                                          <a:rPr lang="uk-U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deg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Tree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charset="0"/>
                                              </a:rPr>
                                              <m:t>log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N-cube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charset="0"/>
                                              </a:rPr>
                                              <m:t>log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𝐷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charset="0"/>
                                              </a:rPr>
                                              <m:t>log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𝐷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4857682"/>
                  </p:ext>
                </p:extLst>
              </p:nvPr>
            </p:nvGraphicFramePr>
            <p:xfrm>
              <a:off x="698992" y="2103755"/>
              <a:ext cx="7683363" cy="2961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5925"/>
                    <a:gridCol w="1295400"/>
                    <a:gridCol w="2389119"/>
                    <a:gridCol w="2312919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Topology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$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Theoretical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dirty="0" smtClean="0"/>
                            <a:t>Latency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Actual Latency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Complete graph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30516" t="-106557" r="-36431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25255" t="-106557" r="-9795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Crossbar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30516" t="-206557" r="-364319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25255" t="-206557" r="-97959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1D Bus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30516" t="-306557" r="-36431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25255" t="-306557" r="-9795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2D Mesh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30516" t="-413333" r="-364319" b="-3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25255" t="-413333" r="-97959" b="-3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3D Mesh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30516" t="-504918" r="-364319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25255" t="-504918" r="-97959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Tree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30516" t="-604918" r="-364319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25255" t="-604918" r="-97959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N-cube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30516" t="-704918" r="-364319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25255" t="-704918" r="-97959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6" name="Table 9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154090"/>
                  </p:ext>
                </p:extLst>
              </p:nvPr>
            </p:nvGraphicFramePr>
            <p:xfrm>
              <a:off x="698992" y="2103755"/>
              <a:ext cx="7683363" cy="2961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59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8911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31291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Topology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$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Theoretical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Latency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Latency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Complete graph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s-I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ctrlPr>
                                          <a:rPr lang="uk-UA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deg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Crossbar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is-I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1D Bus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2D Mesh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is-I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is-I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3D Mesh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ctrlPr>
                                          <a:rPr lang="uk-U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deg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ctrlPr>
                                          <a:rPr lang="uk-U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deg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Tree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charset="0"/>
                                              </a:rPr>
                                              <m:t>log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ctrlPr>
                                          <a:rPr lang="uk-UA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deg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N-cube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charset="0"/>
                                              </a:rPr>
                                              <m:t>log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𝐷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charset="0"/>
                                              </a:rPr>
                                              <m:t>log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𝐷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is-I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ctrlPr>
                                          <a:rPr lang="uk-UA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deg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6" name="Table 9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154090"/>
                  </p:ext>
                </p:extLst>
              </p:nvPr>
            </p:nvGraphicFramePr>
            <p:xfrm>
              <a:off x="698992" y="2103755"/>
              <a:ext cx="7683363" cy="2961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5925"/>
                    <a:gridCol w="1295400"/>
                    <a:gridCol w="2389119"/>
                    <a:gridCol w="2312919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Topology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$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Theoretical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dirty="0" smtClean="0"/>
                            <a:t>Latency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Actual Latency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Complete graph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30516" t="-106557" r="-36431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25255" t="-106557" r="-9795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32368" t="-106557" r="-1053" b="-6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Crossbar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30516" t="-206557" r="-364319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25255" t="-206557" r="-97959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32368" t="-206557" r="-1053" b="-5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1D Bus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30516" t="-306557" r="-36431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25255" t="-306557" r="-9795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32368" t="-306557" r="-1053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2D Mesh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30516" t="-413333" r="-364319" b="-3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25255" t="-413333" r="-97959" b="-3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32368" t="-413333" r="-1053" b="-331667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3D Mesh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30516" t="-504918" r="-364319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25255" t="-504918" r="-97959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32368" t="-504918" r="-1053" b="-22623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Tree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30516" t="-604918" r="-364319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25255" t="-604918" r="-97959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32368" t="-604918" r="-1053" b="-12623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N-cube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30516" t="-704918" r="-364319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25255" t="-704918" r="-97959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32368" t="-704918" r="-1053" b="-2623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7" name="Rectangle 3"/>
          <p:cNvSpPr txBox="1">
            <a:spLocks noChangeArrowheads="1"/>
          </p:cNvSpPr>
          <p:nvPr/>
        </p:nvSpPr>
        <p:spPr bwMode="auto">
          <a:xfrm>
            <a:off x="677863" y="5234558"/>
            <a:ext cx="8085137" cy="109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Bookman Old Style"/>
                <a:ea typeface="ＭＳ Ｐゴシック" charset="-128"/>
                <a:cs typeface="Bookman Old Style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Bookman Old Style"/>
                <a:ea typeface="ＭＳ Ｐゴシック" charset="-128"/>
                <a:cs typeface="Bookman Old Style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Bookman Old Style"/>
                <a:ea typeface="ＭＳ Ｐゴシック" charset="-128"/>
                <a:cs typeface="Bookman Old Style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Bookman Old Style"/>
                <a:ea typeface="ＭＳ Ｐゴシック" charset="-128"/>
                <a:cs typeface="Bookman Old Style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Bookman Old Style"/>
                <a:ea typeface="ＭＳ Ｐゴシック" charset="-128"/>
                <a:cs typeface="Bookman Old Styl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lang="en-US" sz="1800" dirty="0">
                <a:latin typeface="+mj-lt"/>
                <a:ea typeface="ＭＳ Ｐゴシック" charset="0"/>
                <a:cs typeface="ＭＳ Ｐゴシック" charset="0"/>
              </a:rPr>
              <a:t>Engineer’s view:</a:t>
            </a:r>
          </a:p>
          <a:p>
            <a:pPr marL="685800" lvl="1" indent="-228600"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lang="en-US" sz="1800" dirty="0">
                <a:latin typeface="+mj-lt"/>
                <a:ea typeface="ＭＳ Ｐゴシック" charset="0"/>
              </a:rPr>
              <a:t>Loading increases with number of connections (bus, crossbar)</a:t>
            </a:r>
          </a:p>
          <a:p>
            <a:pPr marL="685800" lvl="1" indent="-228600" eaLnBrk="1" hangingPunct="1">
              <a:lnSpc>
                <a:spcPct val="125000"/>
              </a:lnSpc>
              <a:spcBef>
                <a:spcPct val="0"/>
              </a:spcBef>
              <a:defRPr/>
            </a:pPr>
            <a:r>
              <a:rPr lang="en-US" sz="1800" dirty="0">
                <a:latin typeface="+mj-lt"/>
                <a:ea typeface="ＭＳ Ｐゴシック" charset="0"/>
              </a:rPr>
              <a:t>Nodes have size: limits possible 2D, 3D density (other topologies)</a:t>
            </a:r>
            <a:endParaRPr lang="en-US" sz="1600" dirty="0">
              <a:latin typeface="+mj-lt"/>
              <a:ea typeface="ＭＳ Ｐゴシック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5" descr="knln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657600"/>
            <a:ext cx="28194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1907" name="Rectangle 3"/>
          <p:cNvSpPr>
            <a:spLocks noGrp="1" noChangeArrowheads="1"/>
          </p:cNvSpPr>
          <p:nvPr>
            <p:ph type="title"/>
          </p:nvPr>
        </p:nvSpPr>
        <p:spPr>
          <a:xfrm>
            <a:off x="2135188" y="422275"/>
            <a:ext cx="4873625" cy="641350"/>
          </a:xfrm>
        </p:spPr>
        <p:txBody>
          <a:bodyPr wrap="none" lIns="92075" tIns="46038" rIns="92075" bIns="46038" anchor="t">
            <a:spAutoFit/>
          </a:bodyPr>
          <a:lstStyle/>
          <a:p>
            <a:pPr eaLnBrk="1" hangingPunct="1">
              <a:defRPr/>
            </a:pPr>
            <a:r>
              <a:rPr lang="en-US">
                <a:cs typeface="+mj-cs"/>
              </a:rPr>
              <a:t>Communications Futures</a:t>
            </a:r>
          </a:p>
        </p:txBody>
      </p:sp>
      <p:sp>
        <p:nvSpPr>
          <p:cNvPr id="891908" name="Rectangle 4"/>
          <p:cNvSpPr>
            <a:spLocks noChangeArrowheads="1"/>
          </p:cNvSpPr>
          <p:nvPr/>
        </p:nvSpPr>
        <p:spPr bwMode="auto">
          <a:xfrm>
            <a:off x="304800" y="1379173"/>
            <a:ext cx="6119813" cy="415562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Bef>
                <a:spcPct val="15000"/>
              </a:spcBef>
            </a:pPr>
            <a:r>
              <a:rPr lang="en-US" altLang="en-US" sz="2000" dirty="0">
                <a:latin typeface="Bookman Old Style" charset="0"/>
              </a:rPr>
              <a:t>Backplane buses have evolved into </a:t>
            </a:r>
            <a:br>
              <a:rPr lang="en-US" altLang="en-US" sz="2000" dirty="0">
                <a:latin typeface="Bookman Old Style" charset="0"/>
              </a:rPr>
            </a:br>
            <a:r>
              <a:rPr lang="en-US" altLang="en-US" sz="2000" dirty="0">
                <a:latin typeface="Bookman Old Style" charset="0"/>
              </a:rPr>
              <a:t>point-to-point links</a:t>
            </a:r>
          </a:p>
          <a:p>
            <a:pPr lvl="1">
              <a:lnSpc>
                <a:spcPct val="90000"/>
              </a:lnSpc>
              <a:spcBef>
                <a:spcPct val="15000"/>
              </a:spcBef>
            </a:pPr>
            <a:r>
              <a:rPr lang="en-US" altLang="en-US" sz="2000" dirty="0">
                <a:latin typeface="Bookman Old Style" charset="0"/>
              </a:rPr>
              <a:t>+ links operate independently</a:t>
            </a:r>
          </a:p>
          <a:p>
            <a:pPr lvl="1">
              <a:lnSpc>
                <a:spcPct val="90000"/>
              </a:lnSpc>
              <a:spcBef>
                <a:spcPct val="15000"/>
              </a:spcBef>
            </a:pPr>
            <a:r>
              <a:rPr lang="en-US" altLang="en-US" sz="2000" dirty="0">
                <a:latin typeface="Bookman Old Style" charset="0"/>
              </a:rPr>
              <a:t>+ links can be managed in groups</a:t>
            </a:r>
          </a:p>
          <a:p>
            <a:pPr lvl="1">
              <a:lnSpc>
                <a:spcPct val="90000"/>
              </a:lnSpc>
              <a:spcBef>
                <a:spcPct val="15000"/>
              </a:spcBef>
            </a:pPr>
            <a:r>
              <a:rPr lang="en-US" altLang="en-US" sz="2000" dirty="0">
                <a:latin typeface="Bookman Old Style" charset="0"/>
              </a:rPr>
              <a:t>+ packetized data deals with errors</a:t>
            </a:r>
          </a:p>
          <a:p>
            <a:pPr lvl="1">
              <a:lnSpc>
                <a:spcPct val="90000"/>
              </a:lnSpc>
              <a:spcBef>
                <a:spcPct val="15000"/>
              </a:spcBef>
              <a:buFontTx/>
              <a:buChar char="-"/>
            </a:pPr>
            <a:endParaRPr lang="en-US" altLang="en-US" sz="2000" dirty="0">
              <a:latin typeface="Bookman Old Style" charset="0"/>
            </a:endParaRPr>
          </a:p>
          <a:p>
            <a:pPr>
              <a:lnSpc>
                <a:spcPct val="90000"/>
              </a:lnSpc>
              <a:spcBef>
                <a:spcPct val="15000"/>
              </a:spcBef>
            </a:pPr>
            <a:r>
              <a:rPr lang="en-US" altLang="en-US" sz="2000" dirty="0">
                <a:latin typeface="Bookman Old Style" charset="0"/>
              </a:rPr>
              <a:t>Specialized buses for memory</a:t>
            </a:r>
          </a:p>
          <a:p>
            <a:pPr>
              <a:lnSpc>
                <a:spcPct val="90000"/>
              </a:lnSpc>
              <a:spcBef>
                <a:spcPct val="15000"/>
              </a:spcBef>
            </a:pPr>
            <a:endParaRPr lang="en-US" altLang="en-US" sz="2000" dirty="0">
              <a:latin typeface="Bookman Old Style" charset="0"/>
            </a:endParaRPr>
          </a:p>
          <a:p>
            <a:pPr>
              <a:lnSpc>
                <a:spcPct val="90000"/>
              </a:lnSpc>
              <a:spcBef>
                <a:spcPct val="15000"/>
              </a:spcBef>
            </a:pPr>
            <a:r>
              <a:rPr lang="en-US" altLang="en-US" sz="2000" dirty="0">
                <a:latin typeface="Bookman Old Style" charset="0"/>
              </a:rPr>
              <a:t>Networked </a:t>
            </a:r>
            <a:r>
              <a:rPr lang="ja-JP" altLang="en-US" sz="2000" dirty="0">
                <a:latin typeface="Bookman Old Style" charset="0"/>
              </a:rPr>
              <a:t>“</a:t>
            </a:r>
            <a:r>
              <a:rPr lang="en-US" altLang="ja-JP" sz="2000" dirty="0">
                <a:latin typeface="Bookman Old Style" charset="0"/>
              </a:rPr>
              <a:t>peripherals</a:t>
            </a:r>
            <a:r>
              <a:rPr lang="ja-JP" altLang="en-US" sz="2000" dirty="0">
                <a:latin typeface="Bookman Old Style" charset="0"/>
              </a:rPr>
              <a:t>”</a:t>
            </a:r>
            <a:r>
              <a:rPr lang="en-US" altLang="ja-JP" sz="2000" dirty="0">
                <a:latin typeface="Bookman Old Style" charset="0"/>
              </a:rPr>
              <a:t> for mobile devices…</a:t>
            </a:r>
          </a:p>
          <a:p>
            <a:pPr>
              <a:lnSpc>
                <a:spcPct val="90000"/>
              </a:lnSpc>
              <a:spcBef>
                <a:spcPct val="15000"/>
              </a:spcBef>
            </a:pPr>
            <a:endParaRPr lang="en-US" altLang="en-US" sz="2000" dirty="0">
              <a:latin typeface="Bookman Old Style" charset="0"/>
            </a:endParaRPr>
          </a:p>
          <a:p>
            <a:pPr>
              <a:lnSpc>
                <a:spcPct val="90000"/>
              </a:lnSpc>
              <a:spcBef>
                <a:spcPct val="15000"/>
              </a:spcBef>
            </a:pPr>
            <a:r>
              <a:rPr lang="en-US" altLang="en-US" sz="2000" dirty="0">
                <a:latin typeface="Bookman Old Style" charset="0"/>
              </a:rPr>
              <a:t>New-generation communications...</a:t>
            </a:r>
          </a:p>
          <a:p>
            <a:pPr lvl="1">
              <a:lnSpc>
                <a:spcPct val="90000"/>
              </a:lnSpc>
              <a:spcBef>
                <a:spcPct val="15000"/>
              </a:spcBef>
            </a:pPr>
            <a:r>
              <a:rPr lang="en-US" altLang="en-US" sz="2000" dirty="0">
                <a:latin typeface="Bookman Old Style" charset="0"/>
              </a:rPr>
              <a:t>• how should 100 (1000?) cores</a:t>
            </a:r>
            <a:br>
              <a:rPr lang="en-US" altLang="en-US" sz="2000" dirty="0">
                <a:latin typeface="Bookman Old Style" charset="0"/>
              </a:rPr>
            </a:br>
            <a:r>
              <a:rPr lang="en-US" altLang="en-US" sz="2000" dirty="0">
                <a:latin typeface="Bookman Old Style" charset="0"/>
              </a:rPr>
              <a:t>  communicate?</a:t>
            </a:r>
          </a:p>
        </p:txBody>
      </p:sp>
      <p:grpSp>
        <p:nvGrpSpPr>
          <p:cNvPr id="55300" name="Group 17"/>
          <p:cNvGrpSpPr>
            <a:grpSpLocks/>
          </p:cNvGrpSpPr>
          <p:nvPr/>
        </p:nvGrpSpPr>
        <p:grpSpPr bwMode="auto">
          <a:xfrm>
            <a:off x="5486400" y="1231900"/>
            <a:ext cx="3505200" cy="2349500"/>
            <a:chOff x="3215" y="940"/>
            <a:chExt cx="2208" cy="1480"/>
          </a:xfrm>
        </p:grpSpPr>
        <p:sp>
          <p:nvSpPr>
            <p:cNvPr id="891906" name="Cloud"/>
            <p:cNvSpPr>
              <a:spLocks noChangeAspect="1" noEditPoints="1" noChangeArrowheads="1"/>
            </p:cNvSpPr>
            <p:nvPr/>
          </p:nvSpPr>
          <p:spPr bwMode="auto">
            <a:xfrm>
              <a:off x="3215" y="940"/>
              <a:ext cx="2208" cy="148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</a:endParaRPr>
            </a:p>
          </p:txBody>
        </p:sp>
        <p:sp>
          <p:nvSpPr>
            <p:cNvPr id="891909" name="Rectangle 5"/>
            <p:cNvSpPr>
              <a:spLocks noChangeArrowheads="1"/>
            </p:cNvSpPr>
            <p:nvPr/>
          </p:nvSpPr>
          <p:spPr bwMode="auto">
            <a:xfrm>
              <a:off x="4378" y="1076"/>
              <a:ext cx="544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lang="en-US" sz="2000" dirty="0">
                  <a:latin typeface="+mj-lt"/>
                  <a:ea typeface="ＭＳ Ｐゴシック" charset="0"/>
                </a:rPr>
                <a:t>SATA</a:t>
              </a:r>
            </a:p>
          </p:txBody>
        </p:sp>
        <p:sp>
          <p:nvSpPr>
            <p:cNvPr id="891910" name="Rectangle 6"/>
            <p:cNvSpPr>
              <a:spLocks noChangeArrowheads="1"/>
            </p:cNvSpPr>
            <p:nvPr/>
          </p:nvSpPr>
          <p:spPr bwMode="auto">
            <a:xfrm>
              <a:off x="4081" y="1384"/>
              <a:ext cx="505" cy="23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lang="en-US" sz="2000">
                  <a:latin typeface="+mj-lt"/>
                  <a:ea typeface="ＭＳ Ｐゴシック" charset="0"/>
                </a:rPr>
                <a:t>EISA</a:t>
              </a:r>
            </a:p>
          </p:txBody>
        </p:sp>
        <p:sp>
          <p:nvSpPr>
            <p:cNvPr id="891911" name="Rectangle 7"/>
            <p:cNvSpPr>
              <a:spLocks noChangeArrowheads="1"/>
            </p:cNvSpPr>
            <p:nvPr/>
          </p:nvSpPr>
          <p:spPr bwMode="auto">
            <a:xfrm>
              <a:off x="3555" y="1528"/>
              <a:ext cx="660" cy="23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lang="en-US" sz="2000">
                  <a:latin typeface="+mj-lt"/>
                  <a:ea typeface="ＭＳ Ｐゴシック" charset="0"/>
                </a:rPr>
                <a:t>NuBus</a:t>
              </a:r>
            </a:p>
          </p:txBody>
        </p:sp>
        <p:sp>
          <p:nvSpPr>
            <p:cNvPr id="891912" name="Rectangle 8"/>
            <p:cNvSpPr>
              <a:spLocks noChangeArrowheads="1"/>
            </p:cNvSpPr>
            <p:nvPr/>
          </p:nvSpPr>
          <p:spPr bwMode="auto">
            <a:xfrm>
              <a:off x="4344" y="1600"/>
              <a:ext cx="364" cy="21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lang="en-US">
                  <a:latin typeface="+mj-lt"/>
                  <a:ea typeface="ＭＳ Ｐゴシック" charset="0"/>
                </a:rPr>
                <a:t>PCI</a:t>
              </a:r>
            </a:p>
          </p:txBody>
        </p:sp>
        <p:sp>
          <p:nvSpPr>
            <p:cNvPr id="891914" name="Rectangle 10"/>
            <p:cNvSpPr>
              <a:spLocks noChangeArrowheads="1"/>
            </p:cNvSpPr>
            <p:nvPr/>
          </p:nvSpPr>
          <p:spPr bwMode="auto">
            <a:xfrm>
              <a:off x="4303" y="1852"/>
              <a:ext cx="576" cy="23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lang="en-US" sz="2000">
                  <a:latin typeface="+mj-lt"/>
                  <a:ea typeface="ＭＳ Ｐゴシック" charset="0"/>
                </a:rPr>
                <a:t>SBUS</a:t>
              </a:r>
            </a:p>
          </p:txBody>
        </p:sp>
        <p:sp>
          <p:nvSpPr>
            <p:cNvPr id="891916" name="Rectangle 12"/>
            <p:cNvSpPr>
              <a:spLocks noChangeArrowheads="1"/>
            </p:cNvSpPr>
            <p:nvPr/>
          </p:nvSpPr>
          <p:spPr bwMode="auto">
            <a:xfrm>
              <a:off x="3445" y="1204"/>
              <a:ext cx="782" cy="23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lang="en-US" sz="2000">
                  <a:latin typeface="+mj-lt"/>
                  <a:ea typeface="ＭＳ Ｐゴシック" charset="0"/>
                </a:rPr>
                <a:t>FireWire</a:t>
              </a:r>
            </a:p>
          </p:txBody>
        </p:sp>
        <p:sp>
          <p:nvSpPr>
            <p:cNvPr id="891917" name="Rectangle 13"/>
            <p:cNvSpPr>
              <a:spLocks noChangeArrowheads="1"/>
            </p:cNvSpPr>
            <p:nvPr/>
          </p:nvSpPr>
          <p:spPr bwMode="auto">
            <a:xfrm>
              <a:off x="4647" y="1412"/>
              <a:ext cx="492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lang="en-US" sz="2000" dirty="0">
                  <a:latin typeface="+mj-lt"/>
                  <a:ea typeface="ＭＳ Ｐゴシック" charset="0"/>
                </a:rPr>
                <a:t>DDR</a:t>
              </a:r>
            </a:p>
          </p:txBody>
        </p:sp>
        <p:sp>
          <p:nvSpPr>
            <p:cNvPr id="891918" name="Rectangle 14"/>
            <p:cNvSpPr>
              <a:spLocks noChangeArrowheads="1"/>
            </p:cNvSpPr>
            <p:nvPr/>
          </p:nvSpPr>
          <p:spPr bwMode="auto">
            <a:xfrm>
              <a:off x="3486" y="1852"/>
              <a:ext cx="728" cy="23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lang="en-US" sz="2000">
                  <a:latin typeface="+mj-lt"/>
                  <a:ea typeface="ＭＳ Ｐゴシック" charset="0"/>
                </a:rPr>
                <a:t>SDRAM</a:t>
              </a:r>
            </a:p>
          </p:txBody>
        </p:sp>
        <p:sp>
          <p:nvSpPr>
            <p:cNvPr id="891920" name="Text Box 16"/>
            <p:cNvSpPr txBox="1">
              <a:spLocks noChangeArrowheads="1"/>
            </p:cNvSpPr>
            <p:nvPr/>
          </p:nvSpPr>
          <p:spPr bwMode="auto">
            <a:xfrm>
              <a:off x="4007" y="2016"/>
              <a:ext cx="433" cy="2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+mj-lt"/>
                  <a:ea typeface="ＭＳ Ｐゴシック" charset="0"/>
                </a:rPr>
                <a:t>USB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90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1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41313" y="514350"/>
            <a:ext cx="8410575" cy="7921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Technology comes &amp; goes;</a:t>
            </a:r>
            <a:br>
              <a:rPr lang="en-US" dirty="0">
                <a:cs typeface="+mj-cs"/>
              </a:rPr>
            </a:br>
            <a:r>
              <a:rPr lang="en-US" dirty="0">
                <a:cs typeface="+mj-cs"/>
              </a:rPr>
              <a:t>interfaces last forever</a:t>
            </a:r>
          </a:p>
        </p:txBody>
      </p:sp>
      <p:sp>
        <p:nvSpPr>
          <p:cNvPr id="90214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471613"/>
            <a:ext cx="8229600" cy="4713287"/>
          </a:xfrm>
        </p:spPr>
        <p:txBody>
          <a:bodyPr/>
          <a:lstStyle/>
          <a:p>
            <a:pPr marL="285750" indent="-285750" eaLnBrk="1" hangingPunct="1"/>
            <a:r>
              <a:rPr lang="en-US" altLang="en-US" sz="2000" dirty="0">
                <a:latin typeface="Bookman Old Style" charset="0"/>
              </a:rPr>
              <a:t>Interfaces typically deserve more engineering attention than the technologies they interface…</a:t>
            </a:r>
          </a:p>
          <a:p>
            <a:pPr marL="674688" lvl="1" indent="-274638" eaLnBrk="1" hangingPunct="1"/>
            <a:r>
              <a:rPr lang="en-US" altLang="en-US" sz="1800" dirty="0">
                <a:latin typeface="Bookman Old Style" charset="0"/>
              </a:rPr>
              <a:t>Abstraction: should outlast many technology generations</a:t>
            </a:r>
          </a:p>
          <a:p>
            <a:pPr marL="674688" lvl="1" indent="-274638" eaLnBrk="1" hangingPunct="1"/>
            <a:r>
              <a:rPr lang="en-US" altLang="en-US" sz="1800" dirty="0">
                <a:latin typeface="Bookman Old Style" charset="0"/>
              </a:rPr>
              <a:t>Often </a:t>
            </a:r>
            <a:r>
              <a:rPr lang="ja-JP" altLang="en-US" sz="1800" dirty="0">
                <a:latin typeface="Arial" charset="0"/>
              </a:rPr>
              <a:t>“</a:t>
            </a:r>
            <a:r>
              <a:rPr lang="en-US" altLang="ja-JP" sz="1800" dirty="0">
                <a:latin typeface="Bookman Old Style" charset="0"/>
              </a:rPr>
              <a:t>virtualized</a:t>
            </a:r>
            <a:r>
              <a:rPr lang="ja-JP" altLang="en-US" sz="1800" dirty="0">
                <a:latin typeface="Arial" charset="0"/>
              </a:rPr>
              <a:t>”</a:t>
            </a:r>
            <a:r>
              <a:rPr lang="en-US" altLang="ja-JP" sz="1800" dirty="0">
                <a:latin typeface="Bookman Old Style" charset="0"/>
              </a:rPr>
              <a:t> to extend beyond original function (e.g. memory, I/O, services, machines)</a:t>
            </a:r>
          </a:p>
          <a:p>
            <a:pPr marL="674688" lvl="1" indent="-274638" eaLnBrk="1" hangingPunct="1"/>
            <a:r>
              <a:rPr lang="en-US" altLang="en-US" sz="1800" dirty="0">
                <a:latin typeface="Bookman Old Style" charset="0"/>
              </a:rPr>
              <a:t>Represent more potential value to their proprietors than the technologies they connect.</a:t>
            </a:r>
          </a:p>
          <a:p>
            <a:pPr marL="285750" indent="-285750" eaLnBrk="1" hangingPunct="1"/>
            <a:r>
              <a:rPr lang="en-US" altLang="en-US" sz="2000" dirty="0">
                <a:latin typeface="Bookman Old Style" charset="0"/>
              </a:rPr>
              <a:t>Interface sob stories:</a:t>
            </a:r>
          </a:p>
          <a:p>
            <a:pPr marL="674688" lvl="1" indent="-274638" eaLnBrk="1" hangingPunct="1"/>
            <a:r>
              <a:rPr lang="en-US" altLang="en-US" sz="1800" dirty="0">
                <a:latin typeface="Bookman Old Style" charset="0"/>
              </a:rPr>
              <a:t>Interface </a:t>
            </a:r>
            <a:r>
              <a:rPr lang="ja-JP" altLang="en-US" sz="1800" dirty="0">
                <a:latin typeface="Arial" charset="0"/>
              </a:rPr>
              <a:t>“</a:t>
            </a:r>
            <a:r>
              <a:rPr lang="en-US" altLang="ja-JP" sz="1800" dirty="0">
                <a:latin typeface="Bookman Old Style" charset="0"/>
              </a:rPr>
              <a:t>warts</a:t>
            </a:r>
            <a:r>
              <a:rPr lang="ja-JP" altLang="en-US" sz="1800" dirty="0">
                <a:latin typeface="Arial" charset="0"/>
              </a:rPr>
              <a:t>”</a:t>
            </a:r>
            <a:r>
              <a:rPr lang="en-US" altLang="ja-JP" sz="1800" dirty="0">
                <a:latin typeface="Bookman Old Style" charset="0"/>
              </a:rPr>
              <a:t>: Big/little Endian wars</a:t>
            </a:r>
          </a:p>
          <a:p>
            <a:pPr marL="674688" lvl="1" indent="-274638" eaLnBrk="1" hangingPunct="1"/>
            <a:r>
              <a:rPr lang="en-US" altLang="en-US" sz="1800" dirty="0">
                <a:latin typeface="Bookman Old Style" charset="0"/>
              </a:rPr>
              <a:t>Early IBM PC reliance on the exact signaling of 8086 chips</a:t>
            </a:r>
          </a:p>
          <a:p>
            <a:pPr marL="285750" indent="-285750" eaLnBrk="1" hangingPunct="1"/>
            <a:r>
              <a:rPr lang="en-US" altLang="en-US" sz="2000" dirty="0">
                <a:latin typeface="Bookman Old Style" charset="0"/>
              </a:rPr>
              <a:t>... and many success stories:</a:t>
            </a:r>
          </a:p>
          <a:p>
            <a:pPr marL="674688" lvl="1" indent="-274638" eaLnBrk="1" hangingPunct="1"/>
            <a:r>
              <a:rPr lang="en-US" altLang="en-US" sz="1800" dirty="0">
                <a:latin typeface="Bookman Old Style" charset="0"/>
              </a:rPr>
              <a:t>IBM 360 Instruction set architecture; Postscript; Compact Flash; ...</a:t>
            </a:r>
          </a:p>
          <a:p>
            <a:pPr marL="674688" lvl="1" indent="-274638" eaLnBrk="1" hangingPunct="1"/>
            <a:r>
              <a:rPr lang="en-US" altLang="en-US" sz="1800" dirty="0">
                <a:latin typeface="Bookman Old Style" charset="0"/>
              </a:rPr>
              <a:t>TCP/IP-based packet networks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214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ChangeArrowheads="1"/>
          </p:cNvSpPr>
          <p:nvPr/>
        </p:nvSpPr>
        <p:spPr bwMode="auto">
          <a:xfrm>
            <a:off x="4010025" y="3467100"/>
            <a:ext cx="5018088" cy="3162300"/>
          </a:xfrm>
          <a:prstGeom prst="rect">
            <a:avLst/>
          </a:prstGeom>
          <a:gradFill rotWithShape="1">
            <a:gsLst>
              <a:gs pos="0">
                <a:srgbClr val="99FFCC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grpSp>
        <p:nvGrpSpPr>
          <p:cNvPr id="19458" name="Group 132"/>
          <p:cNvGrpSpPr>
            <a:grpSpLocks/>
          </p:cNvGrpSpPr>
          <p:nvPr/>
        </p:nvGrpSpPr>
        <p:grpSpPr bwMode="auto">
          <a:xfrm>
            <a:off x="34925" y="885825"/>
            <a:ext cx="4419600" cy="2111375"/>
            <a:chOff x="0" y="436"/>
            <a:chExt cx="2784" cy="1330"/>
          </a:xfrm>
        </p:grpSpPr>
        <p:sp>
          <p:nvSpPr>
            <p:cNvPr id="884741" name="Rectangle 5"/>
            <p:cNvSpPr>
              <a:spLocks noChangeArrowheads="1"/>
            </p:cNvSpPr>
            <p:nvPr/>
          </p:nvSpPr>
          <p:spPr bwMode="auto">
            <a:xfrm>
              <a:off x="0" y="436"/>
              <a:ext cx="2784" cy="1330"/>
            </a:xfrm>
            <a:prstGeom prst="rect">
              <a:avLst/>
            </a:prstGeom>
            <a:gradFill rotWithShape="1">
              <a:gsLst>
                <a:gs pos="0">
                  <a:srgbClr val="FFFF00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grpSp>
          <p:nvGrpSpPr>
            <p:cNvPr id="19561" name="Group 8"/>
            <p:cNvGrpSpPr>
              <a:grpSpLocks/>
            </p:cNvGrpSpPr>
            <p:nvPr/>
          </p:nvGrpSpPr>
          <p:grpSpPr bwMode="auto">
            <a:xfrm>
              <a:off x="186" y="652"/>
              <a:ext cx="2214" cy="928"/>
              <a:chOff x="304" y="1728"/>
              <a:chExt cx="2214" cy="928"/>
            </a:xfrm>
          </p:grpSpPr>
          <p:grpSp>
            <p:nvGrpSpPr>
              <p:cNvPr id="19562" name="Group 9"/>
              <p:cNvGrpSpPr>
                <a:grpSpLocks/>
              </p:cNvGrpSpPr>
              <p:nvPr/>
            </p:nvGrpSpPr>
            <p:grpSpPr bwMode="auto">
              <a:xfrm>
                <a:off x="1301" y="2265"/>
                <a:ext cx="428" cy="211"/>
                <a:chOff x="1252" y="1636"/>
                <a:chExt cx="472" cy="281"/>
              </a:xfrm>
            </p:grpSpPr>
            <p:sp>
              <p:nvSpPr>
                <p:cNvPr id="884746" name="Rectangle 10"/>
                <p:cNvSpPr>
                  <a:spLocks noChangeArrowheads="1"/>
                </p:cNvSpPr>
                <p:nvPr/>
              </p:nvSpPr>
              <p:spPr bwMode="auto">
                <a:xfrm>
                  <a:off x="1252" y="1636"/>
                  <a:ext cx="472" cy="280"/>
                </a:xfrm>
                <a:prstGeom prst="rect">
                  <a:avLst/>
                </a:prstGeom>
                <a:solidFill>
                  <a:srgbClr val="CCFF33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747" name="Rectangle 11"/>
                <p:cNvSpPr>
                  <a:spLocks noChangeArrowheads="1"/>
                </p:cNvSpPr>
                <p:nvPr/>
              </p:nvSpPr>
              <p:spPr bwMode="auto">
                <a:xfrm>
                  <a:off x="1318" y="1679"/>
                  <a:ext cx="341" cy="2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CPU</a:t>
                  </a:r>
                </a:p>
              </p:txBody>
            </p:sp>
          </p:grpSp>
          <p:grpSp>
            <p:nvGrpSpPr>
              <p:cNvPr id="19563" name="Group 12"/>
              <p:cNvGrpSpPr>
                <a:grpSpLocks/>
              </p:cNvGrpSpPr>
              <p:nvPr/>
            </p:nvGrpSpPr>
            <p:grpSpPr bwMode="auto">
              <a:xfrm>
                <a:off x="685" y="1937"/>
                <a:ext cx="354" cy="179"/>
                <a:chOff x="572" y="1199"/>
                <a:chExt cx="392" cy="238"/>
              </a:xfrm>
            </p:grpSpPr>
            <p:sp>
              <p:nvSpPr>
                <p:cNvPr id="884749" name="Rectangle 13"/>
                <p:cNvSpPr>
                  <a:spLocks noChangeArrowheads="1"/>
                </p:cNvSpPr>
                <p:nvPr/>
              </p:nvSpPr>
              <p:spPr bwMode="auto">
                <a:xfrm>
                  <a:off x="580" y="1204"/>
                  <a:ext cx="376" cy="230"/>
                </a:xfrm>
                <a:prstGeom prst="rect">
                  <a:avLst/>
                </a:prstGeom>
                <a:solidFill>
                  <a:srgbClr val="CCFF33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750" name="Rectangle 14"/>
                <p:cNvSpPr>
                  <a:spLocks noChangeArrowheads="1"/>
                </p:cNvSpPr>
                <p:nvPr/>
              </p:nvSpPr>
              <p:spPr bwMode="auto">
                <a:xfrm>
                  <a:off x="572" y="1199"/>
                  <a:ext cx="392" cy="2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MEM</a:t>
                  </a:r>
                </a:p>
              </p:txBody>
            </p:sp>
          </p:grpSp>
          <p:grpSp>
            <p:nvGrpSpPr>
              <p:cNvPr id="19564" name="Group 15"/>
              <p:cNvGrpSpPr>
                <a:grpSpLocks/>
              </p:cNvGrpSpPr>
              <p:nvPr/>
            </p:nvGrpSpPr>
            <p:grpSpPr bwMode="auto">
              <a:xfrm>
                <a:off x="1866" y="2045"/>
                <a:ext cx="254" cy="179"/>
                <a:chOff x="1876" y="1343"/>
                <a:chExt cx="280" cy="238"/>
              </a:xfrm>
            </p:grpSpPr>
            <p:sp>
              <p:nvSpPr>
                <p:cNvPr id="884752" name="AutoShape 16"/>
                <p:cNvSpPr>
                  <a:spLocks noChangeArrowheads="1"/>
                </p:cNvSpPr>
                <p:nvPr/>
              </p:nvSpPr>
              <p:spPr bwMode="auto">
                <a:xfrm>
                  <a:off x="1876" y="1348"/>
                  <a:ext cx="280" cy="182"/>
                </a:xfrm>
                <a:prstGeom prst="roundRect">
                  <a:avLst>
                    <a:gd name="adj" fmla="val 12495"/>
                  </a:avLst>
                </a:prstGeom>
                <a:solidFill>
                  <a:srgbClr val="CCFF33"/>
                </a:solidFill>
                <a:ln w="12699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753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9" y="1343"/>
                  <a:ext cx="271" cy="2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I/O</a:t>
                  </a:r>
                </a:p>
              </p:txBody>
            </p:sp>
          </p:grpSp>
          <p:grpSp>
            <p:nvGrpSpPr>
              <p:cNvPr id="19565" name="Group 18"/>
              <p:cNvGrpSpPr>
                <a:grpSpLocks/>
              </p:cNvGrpSpPr>
              <p:nvPr/>
            </p:nvGrpSpPr>
            <p:grpSpPr bwMode="auto">
              <a:xfrm>
                <a:off x="603" y="2477"/>
                <a:ext cx="345" cy="179"/>
                <a:chOff x="483" y="1918"/>
                <a:chExt cx="380" cy="239"/>
              </a:xfrm>
            </p:grpSpPr>
            <p:sp>
              <p:nvSpPr>
                <p:cNvPr id="884755" name="Rectangle 19"/>
                <p:cNvSpPr>
                  <a:spLocks noChangeArrowheads="1"/>
                </p:cNvSpPr>
                <p:nvPr/>
              </p:nvSpPr>
              <p:spPr bwMode="auto">
                <a:xfrm>
                  <a:off x="484" y="1923"/>
                  <a:ext cx="376" cy="232"/>
                </a:xfrm>
                <a:prstGeom prst="rect">
                  <a:avLst/>
                </a:prstGeom>
                <a:solidFill>
                  <a:srgbClr val="CCFF33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756" name="Rectangle 20"/>
                <p:cNvSpPr>
                  <a:spLocks noChangeArrowheads="1"/>
                </p:cNvSpPr>
                <p:nvPr/>
              </p:nvSpPr>
              <p:spPr bwMode="auto">
                <a:xfrm>
                  <a:off x="483" y="1918"/>
                  <a:ext cx="380" cy="2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DISK</a:t>
                  </a:r>
                </a:p>
              </p:txBody>
            </p:sp>
          </p:grpSp>
          <p:grpSp>
            <p:nvGrpSpPr>
              <p:cNvPr id="19566" name="Group 21"/>
              <p:cNvGrpSpPr>
                <a:grpSpLocks/>
              </p:cNvGrpSpPr>
              <p:nvPr/>
            </p:nvGrpSpPr>
            <p:grpSpPr bwMode="auto">
              <a:xfrm>
                <a:off x="2041" y="2369"/>
                <a:ext cx="297" cy="179"/>
                <a:chOff x="2068" y="1774"/>
                <a:chExt cx="328" cy="239"/>
              </a:xfrm>
            </p:grpSpPr>
            <p:sp>
              <p:nvSpPr>
                <p:cNvPr id="884758" name="AutoShape 22"/>
                <p:cNvSpPr>
                  <a:spLocks noChangeArrowheads="1"/>
                </p:cNvSpPr>
                <p:nvPr/>
              </p:nvSpPr>
              <p:spPr bwMode="auto">
                <a:xfrm>
                  <a:off x="2068" y="1779"/>
                  <a:ext cx="328" cy="184"/>
                </a:xfrm>
                <a:prstGeom prst="parallelogram">
                  <a:avLst>
                    <a:gd name="adj" fmla="val 44557"/>
                  </a:avLst>
                </a:prstGeom>
                <a:solidFill>
                  <a:srgbClr val="CCFF33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759" name="Rectangle 23"/>
                <p:cNvSpPr>
                  <a:spLocks noChangeArrowheads="1"/>
                </p:cNvSpPr>
                <p:nvPr/>
              </p:nvSpPr>
              <p:spPr bwMode="auto">
                <a:xfrm>
                  <a:off x="2120" y="1774"/>
                  <a:ext cx="275" cy="2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I/O</a:t>
                  </a:r>
                </a:p>
              </p:txBody>
            </p:sp>
          </p:grpSp>
          <p:grpSp>
            <p:nvGrpSpPr>
              <p:cNvPr id="19567" name="Group 24"/>
              <p:cNvGrpSpPr>
                <a:grpSpLocks/>
              </p:cNvGrpSpPr>
              <p:nvPr/>
            </p:nvGrpSpPr>
            <p:grpSpPr bwMode="auto">
              <a:xfrm>
                <a:off x="1207" y="1937"/>
                <a:ext cx="354" cy="179"/>
                <a:chOff x="1148" y="1199"/>
                <a:chExt cx="392" cy="238"/>
              </a:xfrm>
            </p:grpSpPr>
            <p:sp>
              <p:nvSpPr>
                <p:cNvPr id="884761" name="Rectangle 25"/>
                <p:cNvSpPr>
                  <a:spLocks noChangeArrowheads="1"/>
                </p:cNvSpPr>
                <p:nvPr/>
              </p:nvSpPr>
              <p:spPr bwMode="auto">
                <a:xfrm>
                  <a:off x="1156" y="1204"/>
                  <a:ext cx="376" cy="230"/>
                </a:xfrm>
                <a:prstGeom prst="rect">
                  <a:avLst/>
                </a:prstGeom>
                <a:solidFill>
                  <a:srgbClr val="CCFF33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762" name="Rectangle 26"/>
                <p:cNvSpPr>
                  <a:spLocks noChangeArrowheads="1"/>
                </p:cNvSpPr>
                <p:nvPr/>
              </p:nvSpPr>
              <p:spPr bwMode="auto">
                <a:xfrm>
                  <a:off x="1148" y="1199"/>
                  <a:ext cx="392" cy="2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MEM</a:t>
                  </a:r>
                </a:p>
              </p:txBody>
            </p:sp>
          </p:grpSp>
          <p:sp>
            <p:nvSpPr>
              <p:cNvPr id="884763" name="Line 27"/>
              <p:cNvSpPr>
                <a:spLocks noChangeShapeType="1"/>
              </p:cNvSpPr>
              <p:nvPr/>
            </p:nvSpPr>
            <p:spPr bwMode="auto">
              <a:xfrm flipV="1">
                <a:off x="1732" y="2190"/>
                <a:ext cx="131" cy="72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64" name="Line 28"/>
              <p:cNvSpPr>
                <a:spLocks noChangeShapeType="1"/>
              </p:cNvSpPr>
              <p:nvPr/>
            </p:nvSpPr>
            <p:spPr bwMode="auto">
              <a:xfrm>
                <a:off x="1732" y="2334"/>
                <a:ext cx="348" cy="108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65" name="Line 29"/>
              <p:cNvSpPr>
                <a:spLocks noChangeShapeType="1"/>
              </p:cNvSpPr>
              <p:nvPr/>
            </p:nvSpPr>
            <p:spPr bwMode="auto">
              <a:xfrm flipH="1" flipV="1">
                <a:off x="905" y="2112"/>
                <a:ext cx="392" cy="222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66" name="Line 30"/>
              <p:cNvSpPr>
                <a:spLocks noChangeShapeType="1"/>
              </p:cNvSpPr>
              <p:nvPr/>
            </p:nvSpPr>
            <p:spPr bwMode="auto">
              <a:xfrm flipH="1" flipV="1">
                <a:off x="1427" y="2118"/>
                <a:ext cx="44" cy="144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67" name="Line 31"/>
              <p:cNvSpPr>
                <a:spLocks noChangeShapeType="1"/>
              </p:cNvSpPr>
              <p:nvPr/>
            </p:nvSpPr>
            <p:spPr bwMode="auto">
              <a:xfrm flipH="1">
                <a:off x="949" y="2442"/>
                <a:ext cx="348" cy="108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68" name="Line 32"/>
              <p:cNvSpPr>
                <a:spLocks noChangeShapeType="1"/>
              </p:cNvSpPr>
              <p:nvPr/>
            </p:nvSpPr>
            <p:spPr bwMode="auto">
              <a:xfrm flipV="1">
                <a:off x="774" y="2118"/>
                <a:ext cx="44" cy="36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prstDash val="sysDot"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69" name="Line 33"/>
              <p:cNvSpPr>
                <a:spLocks noChangeShapeType="1"/>
              </p:cNvSpPr>
              <p:nvPr/>
            </p:nvSpPr>
            <p:spPr bwMode="auto">
              <a:xfrm flipV="1">
                <a:off x="862" y="2118"/>
                <a:ext cx="478" cy="36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prstDash val="sysDot"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70" name="Rectangle 34"/>
              <p:cNvSpPr>
                <a:spLocks noChangeArrowheads="1"/>
              </p:cNvSpPr>
              <p:nvPr/>
            </p:nvSpPr>
            <p:spPr bwMode="auto">
              <a:xfrm>
                <a:off x="304" y="1728"/>
                <a:ext cx="2214" cy="2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r>
                  <a:rPr lang="en-US" u="sng">
                    <a:ea typeface="ＭＳ Ｐゴシック" charset="0"/>
                  </a:rPr>
                  <a:t>Ancient Times (Ad hoc connections)</a:t>
                </a:r>
              </a:p>
            </p:txBody>
          </p:sp>
        </p:grpSp>
      </p:grpSp>
      <p:sp>
        <p:nvSpPr>
          <p:cNvPr id="88474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System Interfaces &amp; Modularity</a:t>
            </a:r>
          </a:p>
        </p:txBody>
      </p:sp>
      <p:grpSp>
        <p:nvGrpSpPr>
          <p:cNvPr id="10" name="Group 172"/>
          <p:cNvGrpSpPr>
            <a:grpSpLocks/>
          </p:cNvGrpSpPr>
          <p:nvPr/>
        </p:nvGrpSpPr>
        <p:grpSpPr bwMode="auto">
          <a:xfrm>
            <a:off x="3825875" y="1638300"/>
            <a:ext cx="5076825" cy="2111375"/>
            <a:chOff x="2392" y="1095"/>
            <a:chExt cx="3198" cy="1330"/>
          </a:xfrm>
        </p:grpSpPr>
        <p:grpSp>
          <p:nvGrpSpPr>
            <p:cNvPr id="19531" name="Group 136"/>
            <p:cNvGrpSpPr>
              <a:grpSpLocks/>
            </p:cNvGrpSpPr>
            <p:nvPr/>
          </p:nvGrpSpPr>
          <p:grpSpPr bwMode="auto">
            <a:xfrm>
              <a:off x="2806" y="1095"/>
              <a:ext cx="2784" cy="1330"/>
              <a:chOff x="2403" y="356"/>
              <a:chExt cx="2784" cy="1330"/>
            </a:xfrm>
          </p:grpSpPr>
          <p:sp>
            <p:nvSpPr>
              <p:cNvPr id="884740" name="Rectangle 4"/>
              <p:cNvSpPr>
                <a:spLocks noChangeArrowheads="1"/>
              </p:cNvSpPr>
              <p:nvPr/>
            </p:nvSpPr>
            <p:spPr bwMode="auto">
              <a:xfrm>
                <a:off x="2403" y="356"/>
                <a:ext cx="2784" cy="1330"/>
              </a:xfrm>
              <a:prstGeom prst="rect">
                <a:avLst/>
              </a:prstGeom>
              <a:gradFill rotWithShape="1">
                <a:gsLst>
                  <a:gs pos="0">
                    <a:srgbClr val="CCFF33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72" name="Rectangle 36"/>
              <p:cNvSpPr>
                <a:spLocks noChangeArrowheads="1"/>
              </p:cNvSpPr>
              <p:nvPr/>
            </p:nvSpPr>
            <p:spPr bwMode="auto">
              <a:xfrm>
                <a:off x="2668" y="452"/>
                <a:ext cx="2341" cy="2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r>
                  <a:rPr lang="en-US" u="sng">
                    <a:ea typeface="ＭＳ Ｐゴシック" charset="0"/>
                  </a:rPr>
                  <a:t>Late 60s (Processor-dependent Bus)</a:t>
                </a:r>
              </a:p>
            </p:txBody>
          </p:sp>
          <p:grpSp>
            <p:nvGrpSpPr>
              <p:cNvPr id="19535" name="Group 37"/>
              <p:cNvGrpSpPr>
                <a:grpSpLocks/>
              </p:cNvGrpSpPr>
              <p:nvPr/>
            </p:nvGrpSpPr>
            <p:grpSpPr bwMode="auto">
              <a:xfrm>
                <a:off x="2759" y="701"/>
                <a:ext cx="629" cy="211"/>
                <a:chOff x="2596" y="2356"/>
                <a:chExt cx="472" cy="281"/>
              </a:xfrm>
            </p:grpSpPr>
            <p:sp>
              <p:nvSpPr>
                <p:cNvPr id="884774" name="Rectangle 38"/>
                <p:cNvSpPr>
                  <a:spLocks noChangeArrowheads="1"/>
                </p:cNvSpPr>
                <p:nvPr/>
              </p:nvSpPr>
              <p:spPr bwMode="auto">
                <a:xfrm>
                  <a:off x="2596" y="2356"/>
                  <a:ext cx="472" cy="280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775" name="Rectangle 39"/>
                <p:cNvSpPr>
                  <a:spLocks noChangeArrowheads="1"/>
                </p:cNvSpPr>
                <p:nvPr/>
              </p:nvSpPr>
              <p:spPr bwMode="auto">
                <a:xfrm>
                  <a:off x="2716" y="2399"/>
                  <a:ext cx="232" cy="2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CPU</a:t>
                  </a:r>
                </a:p>
              </p:txBody>
            </p:sp>
          </p:grpSp>
          <p:grpSp>
            <p:nvGrpSpPr>
              <p:cNvPr id="19536" name="Group 40"/>
              <p:cNvGrpSpPr>
                <a:grpSpLocks/>
              </p:cNvGrpSpPr>
              <p:nvPr/>
            </p:nvGrpSpPr>
            <p:grpSpPr bwMode="auto">
              <a:xfrm>
                <a:off x="3719" y="1237"/>
                <a:ext cx="501" cy="179"/>
                <a:chOff x="3316" y="3070"/>
                <a:chExt cx="376" cy="239"/>
              </a:xfrm>
            </p:grpSpPr>
            <p:sp>
              <p:nvSpPr>
                <p:cNvPr id="884777" name="Rectangle 41"/>
                <p:cNvSpPr>
                  <a:spLocks noChangeArrowheads="1"/>
                </p:cNvSpPr>
                <p:nvPr/>
              </p:nvSpPr>
              <p:spPr bwMode="auto">
                <a:xfrm>
                  <a:off x="3316" y="3075"/>
                  <a:ext cx="376" cy="232"/>
                </a:xfrm>
                <a:prstGeom prst="rect">
                  <a:avLst/>
                </a:prstGeom>
                <a:solidFill>
                  <a:srgbClr val="B7DEE8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778" name="Rectangle 42"/>
                <p:cNvSpPr>
                  <a:spLocks noChangeArrowheads="1"/>
                </p:cNvSpPr>
                <p:nvPr/>
              </p:nvSpPr>
              <p:spPr bwMode="auto">
                <a:xfrm>
                  <a:off x="3372" y="3070"/>
                  <a:ext cx="266" cy="2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MEM</a:t>
                  </a:r>
                </a:p>
              </p:txBody>
            </p:sp>
          </p:grpSp>
          <p:grpSp>
            <p:nvGrpSpPr>
              <p:cNvPr id="19537" name="Group 43"/>
              <p:cNvGrpSpPr>
                <a:grpSpLocks/>
              </p:cNvGrpSpPr>
              <p:nvPr/>
            </p:nvGrpSpPr>
            <p:grpSpPr bwMode="auto">
              <a:xfrm>
                <a:off x="4359" y="769"/>
                <a:ext cx="373" cy="179"/>
                <a:chOff x="3796" y="2447"/>
                <a:chExt cx="280" cy="238"/>
              </a:xfrm>
            </p:grpSpPr>
            <p:sp>
              <p:nvSpPr>
                <p:cNvPr id="884780" name="AutoShape 44"/>
                <p:cNvSpPr>
                  <a:spLocks noChangeArrowheads="1"/>
                </p:cNvSpPr>
                <p:nvPr/>
              </p:nvSpPr>
              <p:spPr bwMode="auto">
                <a:xfrm>
                  <a:off x="3796" y="2452"/>
                  <a:ext cx="280" cy="182"/>
                </a:xfrm>
                <a:prstGeom prst="roundRect">
                  <a:avLst>
                    <a:gd name="adj" fmla="val 12495"/>
                  </a:avLst>
                </a:prstGeom>
                <a:solidFill>
                  <a:srgbClr val="B7DEE8"/>
                </a:solidFill>
                <a:ln w="12699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781" name="Rectangle 45"/>
                <p:cNvSpPr>
                  <a:spLocks noChangeArrowheads="1"/>
                </p:cNvSpPr>
                <p:nvPr/>
              </p:nvSpPr>
              <p:spPr bwMode="auto">
                <a:xfrm>
                  <a:off x="3843" y="2447"/>
                  <a:ext cx="187" cy="2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 dirty="0">
                      <a:ea typeface="ＭＳ Ｐゴシック" charset="0"/>
                    </a:rPr>
                    <a:t>I/O</a:t>
                  </a:r>
                </a:p>
              </p:txBody>
            </p:sp>
          </p:grpSp>
          <p:grpSp>
            <p:nvGrpSpPr>
              <p:cNvPr id="19538" name="Group 46"/>
              <p:cNvGrpSpPr>
                <a:grpSpLocks/>
              </p:cNvGrpSpPr>
              <p:nvPr/>
            </p:nvGrpSpPr>
            <p:grpSpPr bwMode="auto">
              <a:xfrm>
                <a:off x="3591" y="733"/>
                <a:ext cx="501" cy="179"/>
                <a:chOff x="3220" y="2399"/>
                <a:chExt cx="376" cy="238"/>
              </a:xfrm>
            </p:grpSpPr>
            <p:sp>
              <p:nvSpPr>
                <p:cNvPr id="884783" name="Rectangle 47"/>
                <p:cNvSpPr>
                  <a:spLocks noChangeArrowheads="1"/>
                </p:cNvSpPr>
                <p:nvPr/>
              </p:nvSpPr>
              <p:spPr bwMode="auto">
                <a:xfrm>
                  <a:off x="3220" y="2404"/>
                  <a:ext cx="376" cy="230"/>
                </a:xfrm>
                <a:prstGeom prst="rect">
                  <a:avLst/>
                </a:prstGeom>
                <a:solidFill>
                  <a:srgbClr val="B7DEE8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784" name="Rectangle 48"/>
                <p:cNvSpPr>
                  <a:spLocks noChangeArrowheads="1"/>
                </p:cNvSpPr>
                <p:nvPr/>
              </p:nvSpPr>
              <p:spPr bwMode="auto">
                <a:xfrm>
                  <a:off x="3279" y="2399"/>
                  <a:ext cx="257" cy="2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DISK</a:t>
                  </a:r>
                </a:p>
              </p:txBody>
            </p:sp>
          </p:grpSp>
          <p:grpSp>
            <p:nvGrpSpPr>
              <p:cNvPr id="19539" name="Group 49"/>
              <p:cNvGrpSpPr>
                <a:grpSpLocks/>
              </p:cNvGrpSpPr>
              <p:nvPr/>
            </p:nvGrpSpPr>
            <p:grpSpPr bwMode="auto">
              <a:xfrm>
                <a:off x="4359" y="1237"/>
                <a:ext cx="437" cy="179"/>
                <a:chOff x="3796" y="3070"/>
                <a:chExt cx="328" cy="239"/>
              </a:xfrm>
            </p:grpSpPr>
            <p:sp>
              <p:nvSpPr>
                <p:cNvPr id="884786" name="AutoShape 50"/>
                <p:cNvSpPr>
                  <a:spLocks noChangeArrowheads="1"/>
                </p:cNvSpPr>
                <p:nvPr/>
              </p:nvSpPr>
              <p:spPr bwMode="auto">
                <a:xfrm>
                  <a:off x="3796" y="3075"/>
                  <a:ext cx="328" cy="184"/>
                </a:xfrm>
                <a:prstGeom prst="parallelogram">
                  <a:avLst>
                    <a:gd name="adj" fmla="val 44557"/>
                  </a:avLst>
                </a:prstGeom>
                <a:solidFill>
                  <a:srgbClr val="B7DEE8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787" name="Rectangle 51"/>
                <p:cNvSpPr>
                  <a:spLocks noChangeArrowheads="1"/>
                </p:cNvSpPr>
                <p:nvPr/>
              </p:nvSpPr>
              <p:spPr bwMode="auto">
                <a:xfrm>
                  <a:off x="3891" y="3070"/>
                  <a:ext cx="187" cy="2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I/O</a:t>
                  </a:r>
                </a:p>
              </p:txBody>
            </p:sp>
          </p:grpSp>
          <p:grpSp>
            <p:nvGrpSpPr>
              <p:cNvPr id="19540" name="Group 52"/>
              <p:cNvGrpSpPr>
                <a:grpSpLocks/>
              </p:cNvGrpSpPr>
              <p:nvPr/>
            </p:nvGrpSpPr>
            <p:grpSpPr bwMode="auto">
              <a:xfrm>
                <a:off x="2951" y="1237"/>
                <a:ext cx="501" cy="179"/>
                <a:chOff x="2740" y="3070"/>
                <a:chExt cx="376" cy="239"/>
              </a:xfrm>
            </p:grpSpPr>
            <p:sp>
              <p:nvSpPr>
                <p:cNvPr id="884789" name="Rectangle 53"/>
                <p:cNvSpPr>
                  <a:spLocks noChangeArrowheads="1"/>
                </p:cNvSpPr>
                <p:nvPr/>
              </p:nvSpPr>
              <p:spPr bwMode="auto">
                <a:xfrm>
                  <a:off x="2740" y="3075"/>
                  <a:ext cx="376" cy="232"/>
                </a:xfrm>
                <a:prstGeom prst="rect">
                  <a:avLst/>
                </a:prstGeom>
                <a:solidFill>
                  <a:srgbClr val="B7DEE8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790" name="Rectangle 54"/>
                <p:cNvSpPr>
                  <a:spLocks noChangeArrowheads="1"/>
                </p:cNvSpPr>
                <p:nvPr/>
              </p:nvSpPr>
              <p:spPr bwMode="auto">
                <a:xfrm>
                  <a:off x="2796" y="3070"/>
                  <a:ext cx="266" cy="2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MEM</a:t>
                  </a:r>
                </a:p>
              </p:txBody>
            </p:sp>
          </p:grpSp>
          <p:sp>
            <p:nvSpPr>
              <p:cNvPr id="884791" name="Line 55"/>
              <p:cNvSpPr>
                <a:spLocks noChangeShapeType="1"/>
              </p:cNvSpPr>
              <p:nvPr/>
            </p:nvSpPr>
            <p:spPr bwMode="auto">
              <a:xfrm>
                <a:off x="2882" y="1094"/>
                <a:ext cx="1855" cy="0"/>
              </a:xfrm>
              <a:prstGeom prst="line">
                <a:avLst/>
              </a:prstGeom>
              <a:noFill/>
              <a:ln w="507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92" name="Line 56"/>
              <p:cNvSpPr>
                <a:spLocks noChangeShapeType="1"/>
              </p:cNvSpPr>
              <p:nvPr/>
            </p:nvSpPr>
            <p:spPr bwMode="auto">
              <a:xfrm>
                <a:off x="3074" y="914"/>
                <a:ext cx="0" cy="18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93" name="Line 57"/>
              <p:cNvSpPr>
                <a:spLocks noChangeShapeType="1"/>
              </p:cNvSpPr>
              <p:nvPr/>
            </p:nvSpPr>
            <p:spPr bwMode="auto">
              <a:xfrm>
                <a:off x="3266" y="1094"/>
                <a:ext cx="0" cy="144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94" name="Line 58"/>
              <p:cNvSpPr>
                <a:spLocks noChangeShapeType="1"/>
              </p:cNvSpPr>
              <p:nvPr/>
            </p:nvSpPr>
            <p:spPr bwMode="auto">
              <a:xfrm>
                <a:off x="3842" y="914"/>
                <a:ext cx="0" cy="18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95" name="Line 59"/>
              <p:cNvSpPr>
                <a:spLocks noChangeShapeType="1"/>
              </p:cNvSpPr>
              <p:nvPr/>
            </p:nvSpPr>
            <p:spPr bwMode="auto">
              <a:xfrm>
                <a:off x="3970" y="1094"/>
                <a:ext cx="0" cy="144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96" name="Line 60"/>
              <p:cNvSpPr>
                <a:spLocks noChangeShapeType="1"/>
              </p:cNvSpPr>
              <p:nvPr/>
            </p:nvSpPr>
            <p:spPr bwMode="auto">
              <a:xfrm>
                <a:off x="4545" y="914"/>
                <a:ext cx="0" cy="18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797" name="Line 61"/>
              <p:cNvSpPr>
                <a:spLocks noChangeShapeType="1"/>
              </p:cNvSpPr>
              <p:nvPr/>
            </p:nvSpPr>
            <p:spPr bwMode="auto">
              <a:xfrm>
                <a:off x="4609" y="1094"/>
                <a:ext cx="0" cy="144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</p:grpSp>
        <p:sp>
          <p:nvSpPr>
            <p:cNvPr id="884901" name="Line 165"/>
            <p:cNvSpPr>
              <a:spLocks noChangeShapeType="1"/>
            </p:cNvSpPr>
            <p:nvPr/>
          </p:nvSpPr>
          <p:spPr bwMode="auto">
            <a:xfrm>
              <a:off x="2392" y="1191"/>
              <a:ext cx="513" cy="2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</p:grpSp>
      <p:grpSp>
        <p:nvGrpSpPr>
          <p:cNvPr id="18" name="Group 174"/>
          <p:cNvGrpSpPr>
            <a:grpSpLocks/>
          </p:cNvGrpSpPr>
          <p:nvPr/>
        </p:nvGrpSpPr>
        <p:grpSpPr bwMode="auto">
          <a:xfrm>
            <a:off x="609600" y="5418138"/>
            <a:ext cx="3802063" cy="1063625"/>
            <a:chOff x="384" y="3413"/>
            <a:chExt cx="2395" cy="670"/>
          </a:xfrm>
        </p:grpSpPr>
        <p:sp>
          <p:nvSpPr>
            <p:cNvPr id="884904" name="Line 168"/>
            <p:cNvSpPr>
              <a:spLocks noChangeShapeType="1"/>
            </p:cNvSpPr>
            <p:nvPr/>
          </p:nvSpPr>
          <p:spPr bwMode="auto">
            <a:xfrm flipH="1">
              <a:off x="1458" y="3413"/>
              <a:ext cx="1321" cy="37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84905" name="Text Box 169"/>
            <p:cNvSpPr txBox="1">
              <a:spLocks noChangeArrowheads="1"/>
            </p:cNvSpPr>
            <p:nvPr/>
          </p:nvSpPr>
          <p:spPr bwMode="auto">
            <a:xfrm>
              <a:off x="384" y="3792"/>
              <a:ext cx="2233" cy="2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latin typeface="+mj-lt"/>
                  <a:ea typeface="ＭＳ Ｐゴシック" charset="0"/>
                </a:rPr>
                <a:t>(Mostly) Point-to-point</a:t>
              </a:r>
            </a:p>
          </p:txBody>
        </p:sp>
      </p:grpSp>
      <p:grpSp>
        <p:nvGrpSpPr>
          <p:cNvPr id="19" name="Group 173"/>
          <p:cNvGrpSpPr>
            <a:grpSpLocks/>
          </p:cNvGrpSpPr>
          <p:nvPr/>
        </p:nvGrpSpPr>
        <p:grpSpPr bwMode="auto">
          <a:xfrm>
            <a:off x="-7938" y="2909888"/>
            <a:ext cx="5000626" cy="2346325"/>
            <a:chOff x="-5" y="1833"/>
            <a:chExt cx="3150" cy="1478"/>
          </a:xfrm>
        </p:grpSpPr>
        <p:grpSp>
          <p:nvGrpSpPr>
            <p:cNvPr id="19500" name="Group 137"/>
            <p:cNvGrpSpPr>
              <a:grpSpLocks/>
            </p:cNvGrpSpPr>
            <p:nvPr/>
          </p:nvGrpSpPr>
          <p:grpSpPr bwMode="auto">
            <a:xfrm>
              <a:off x="-5" y="1981"/>
              <a:ext cx="2784" cy="1330"/>
              <a:chOff x="2403" y="356"/>
              <a:chExt cx="2784" cy="1330"/>
            </a:xfrm>
          </p:grpSpPr>
          <p:sp>
            <p:nvSpPr>
              <p:cNvPr id="884874" name="Rectangle 138"/>
              <p:cNvSpPr>
                <a:spLocks noChangeArrowheads="1"/>
              </p:cNvSpPr>
              <p:nvPr/>
            </p:nvSpPr>
            <p:spPr bwMode="auto">
              <a:xfrm>
                <a:off x="2403" y="356"/>
                <a:ext cx="2784" cy="1330"/>
              </a:xfrm>
              <a:prstGeom prst="rect">
                <a:avLst/>
              </a:prstGeom>
              <a:gradFill rotWithShape="1">
                <a:gsLst>
                  <a:gs pos="0">
                    <a:srgbClr val="CCFF33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875" name="Rectangle 139"/>
              <p:cNvSpPr>
                <a:spLocks noChangeArrowheads="1"/>
              </p:cNvSpPr>
              <p:nvPr/>
            </p:nvSpPr>
            <p:spPr bwMode="auto">
              <a:xfrm>
                <a:off x="2768" y="452"/>
                <a:ext cx="2143" cy="2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r>
                  <a:rPr lang="en-US" u="sng">
                    <a:ea typeface="ＭＳ Ｐゴシック" charset="0"/>
                  </a:rPr>
                  <a:t>80s (Processor-independent Bus)</a:t>
                </a:r>
              </a:p>
            </p:txBody>
          </p:sp>
          <p:grpSp>
            <p:nvGrpSpPr>
              <p:cNvPr id="19504" name="Group 140"/>
              <p:cNvGrpSpPr>
                <a:grpSpLocks/>
              </p:cNvGrpSpPr>
              <p:nvPr/>
            </p:nvGrpSpPr>
            <p:grpSpPr bwMode="auto">
              <a:xfrm>
                <a:off x="2759" y="701"/>
                <a:ext cx="629" cy="211"/>
                <a:chOff x="2596" y="2356"/>
                <a:chExt cx="472" cy="281"/>
              </a:xfrm>
            </p:grpSpPr>
            <p:sp>
              <p:nvSpPr>
                <p:cNvPr id="884877" name="Rectangle 141"/>
                <p:cNvSpPr>
                  <a:spLocks noChangeArrowheads="1"/>
                </p:cNvSpPr>
                <p:nvPr/>
              </p:nvSpPr>
              <p:spPr bwMode="auto">
                <a:xfrm>
                  <a:off x="2596" y="2356"/>
                  <a:ext cx="472" cy="280"/>
                </a:xfrm>
                <a:prstGeom prst="rect">
                  <a:avLst/>
                </a:prstGeom>
                <a:solidFill>
                  <a:srgbClr val="B7DEE8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878" name="Rectangle 142"/>
                <p:cNvSpPr>
                  <a:spLocks noChangeArrowheads="1"/>
                </p:cNvSpPr>
                <p:nvPr/>
              </p:nvSpPr>
              <p:spPr bwMode="auto">
                <a:xfrm>
                  <a:off x="2716" y="2399"/>
                  <a:ext cx="232" cy="2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CPU</a:t>
                  </a:r>
                </a:p>
              </p:txBody>
            </p:sp>
          </p:grpSp>
          <p:grpSp>
            <p:nvGrpSpPr>
              <p:cNvPr id="19505" name="Group 143"/>
              <p:cNvGrpSpPr>
                <a:grpSpLocks/>
              </p:cNvGrpSpPr>
              <p:nvPr/>
            </p:nvGrpSpPr>
            <p:grpSpPr bwMode="auto">
              <a:xfrm>
                <a:off x="3719" y="1237"/>
                <a:ext cx="501" cy="179"/>
                <a:chOff x="3316" y="3070"/>
                <a:chExt cx="376" cy="239"/>
              </a:xfrm>
            </p:grpSpPr>
            <p:sp>
              <p:nvSpPr>
                <p:cNvPr id="884880" name="Rectangle 144"/>
                <p:cNvSpPr>
                  <a:spLocks noChangeArrowheads="1"/>
                </p:cNvSpPr>
                <p:nvPr/>
              </p:nvSpPr>
              <p:spPr bwMode="auto">
                <a:xfrm>
                  <a:off x="3316" y="3075"/>
                  <a:ext cx="376" cy="232"/>
                </a:xfrm>
                <a:prstGeom prst="rect">
                  <a:avLst/>
                </a:prstGeom>
                <a:solidFill>
                  <a:srgbClr val="FF7C80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881" name="Rectangle 145"/>
                <p:cNvSpPr>
                  <a:spLocks noChangeArrowheads="1"/>
                </p:cNvSpPr>
                <p:nvPr/>
              </p:nvSpPr>
              <p:spPr bwMode="auto">
                <a:xfrm>
                  <a:off x="3388" y="3070"/>
                  <a:ext cx="232" cy="2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CPU</a:t>
                  </a:r>
                </a:p>
              </p:txBody>
            </p:sp>
          </p:grpSp>
          <p:grpSp>
            <p:nvGrpSpPr>
              <p:cNvPr id="19506" name="Group 146"/>
              <p:cNvGrpSpPr>
                <a:grpSpLocks/>
              </p:cNvGrpSpPr>
              <p:nvPr/>
            </p:nvGrpSpPr>
            <p:grpSpPr bwMode="auto">
              <a:xfrm>
                <a:off x="4359" y="769"/>
                <a:ext cx="373" cy="179"/>
                <a:chOff x="3796" y="2447"/>
                <a:chExt cx="280" cy="238"/>
              </a:xfrm>
            </p:grpSpPr>
            <p:sp>
              <p:nvSpPr>
                <p:cNvPr id="884883" name="AutoShape 147"/>
                <p:cNvSpPr>
                  <a:spLocks noChangeArrowheads="1"/>
                </p:cNvSpPr>
                <p:nvPr/>
              </p:nvSpPr>
              <p:spPr bwMode="auto">
                <a:xfrm>
                  <a:off x="3796" y="2452"/>
                  <a:ext cx="280" cy="182"/>
                </a:xfrm>
                <a:prstGeom prst="roundRect">
                  <a:avLst>
                    <a:gd name="adj" fmla="val 12495"/>
                  </a:avLst>
                </a:prstGeom>
                <a:solidFill>
                  <a:srgbClr val="FFFF00"/>
                </a:solidFill>
                <a:ln w="12699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884" name="Rectangle 148"/>
                <p:cNvSpPr>
                  <a:spLocks noChangeArrowheads="1"/>
                </p:cNvSpPr>
                <p:nvPr/>
              </p:nvSpPr>
              <p:spPr bwMode="auto">
                <a:xfrm>
                  <a:off x="3843" y="2447"/>
                  <a:ext cx="187" cy="2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I/O</a:t>
                  </a:r>
                </a:p>
              </p:txBody>
            </p:sp>
          </p:grpSp>
          <p:grpSp>
            <p:nvGrpSpPr>
              <p:cNvPr id="19507" name="Group 149"/>
              <p:cNvGrpSpPr>
                <a:grpSpLocks/>
              </p:cNvGrpSpPr>
              <p:nvPr/>
            </p:nvGrpSpPr>
            <p:grpSpPr bwMode="auto">
              <a:xfrm>
                <a:off x="3591" y="733"/>
                <a:ext cx="501" cy="179"/>
                <a:chOff x="3220" y="2399"/>
                <a:chExt cx="376" cy="238"/>
              </a:xfrm>
            </p:grpSpPr>
            <p:sp>
              <p:nvSpPr>
                <p:cNvPr id="884886" name="Rectangle 150"/>
                <p:cNvSpPr>
                  <a:spLocks noChangeArrowheads="1"/>
                </p:cNvSpPr>
                <p:nvPr/>
              </p:nvSpPr>
              <p:spPr bwMode="auto">
                <a:xfrm>
                  <a:off x="3220" y="2404"/>
                  <a:ext cx="376" cy="230"/>
                </a:xfrm>
                <a:prstGeom prst="rect">
                  <a:avLst/>
                </a:prstGeom>
                <a:solidFill>
                  <a:srgbClr val="33CCFF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887" name="Rectangle 151"/>
                <p:cNvSpPr>
                  <a:spLocks noChangeArrowheads="1"/>
                </p:cNvSpPr>
                <p:nvPr/>
              </p:nvSpPr>
              <p:spPr bwMode="auto">
                <a:xfrm>
                  <a:off x="3279" y="2399"/>
                  <a:ext cx="257" cy="2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DISK</a:t>
                  </a:r>
                </a:p>
              </p:txBody>
            </p:sp>
          </p:grpSp>
          <p:grpSp>
            <p:nvGrpSpPr>
              <p:cNvPr id="19508" name="Group 152"/>
              <p:cNvGrpSpPr>
                <a:grpSpLocks/>
              </p:cNvGrpSpPr>
              <p:nvPr/>
            </p:nvGrpSpPr>
            <p:grpSpPr bwMode="auto">
              <a:xfrm>
                <a:off x="4359" y="1237"/>
                <a:ext cx="437" cy="179"/>
                <a:chOff x="3796" y="3070"/>
                <a:chExt cx="328" cy="239"/>
              </a:xfrm>
            </p:grpSpPr>
            <p:sp>
              <p:nvSpPr>
                <p:cNvPr id="884889" name="AutoShape 153"/>
                <p:cNvSpPr>
                  <a:spLocks noChangeArrowheads="1"/>
                </p:cNvSpPr>
                <p:nvPr/>
              </p:nvSpPr>
              <p:spPr bwMode="auto">
                <a:xfrm>
                  <a:off x="3796" y="3075"/>
                  <a:ext cx="328" cy="184"/>
                </a:xfrm>
                <a:prstGeom prst="parallelogram">
                  <a:avLst>
                    <a:gd name="adj" fmla="val 44557"/>
                  </a:avLst>
                </a:prstGeom>
                <a:solidFill>
                  <a:srgbClr val="99FFCC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890" name="Rectangle 154"/>
                <p:cNvSpPr>
                  <a:spLocks noChangeArrowheads="1"/>
                </p:cNvSpPr>
                <p:nvPr/>
              </p:nvSpPr>
              <p:spPr bwMode="auto">
                <a:xfrm>
                  <a:off x="3891" y="3070"/>
                  <a:ext cx="187" cy="2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I/O</a:t>
                  </a:r>
                </a:p>
              </p:txBody>
            </p:sp>
          </p:grpSp>
          <p:grpSp>
            <p:nvGrpSpPr>
              <p:cNvPr id="19509" name="Group 155"/>
              <p:cNvGrpSpPr>
                <a:grpSpLocks/>
              </p:cNvGrpSpPr>
              <p:nvPr/>
            </p:nvGrpSpPr>
            <p:grpSpPr bwMode="auto">
              <a:xfrm>
                <a:off x="2951" y="1237"/>
                <a:ext cx="501" cy="179"/>
                <a:chOff x="2740" y="3070"/>
                <a:chExt cx="376" cy="239"/>
              </a:xfrm>
            </p:grpSpPr>
            <p:sp>
              <p:nvSpPr>
                <p:cNvPr id="884892" name="Rectangle 156"/>
                <p:cNvSpPr>
                  <a:spLocks noChangeArrowheads="1"/>
                </p:cNvSpPr>
                <p:nvPr/>
              </p:nvSpPr>
              <p:spPr bwMode="auto">
                <a:xfrm>
                  <a:off x="2740" y="3075"/>
                  <a:ext cx="376" cy="232"/>
                </a:xfrm>
                <a:prstGeom prst="rect">
                  <a:avLst/>
                </a:prstGeom>
                <a:solidFill>
                  <a:srgbClr val="CCFF33"/>
                </a:solidFill>
                <a:ln w="12699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ＭＳ Ｐゴシック" charset="0"/>
                  </a:endParaRPr>
                </a:p>
              </p:txBody>
            </p:sp>
            <p:sp>
              <p:nvSpPr>
                <p:cNvPr id="884893" name="Rectangle 157"/>
                <p:cNvSpPr>
                  <a:spLocks noChangeArrowheads="1"/>
                </p:cNvSpPr>
                <p:nvPr/>
              </p:nvSpPr>
              <p:spPr bwMode="auto">
                <a:xfrm>
                  <a:off x="2796" y="3070"/>
                  <a:ext cx="266" cy="23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defRPr/>
                  </a:pPr>
                  <a:r>
                    <a:rPr lang="en-US" sz="1400">
                      <a:ea typeface="ＭＳ Ｐゴシック" charset="0"/>
                    </a:rPr>
                    <a:t>MEM</a:t>
                  </a:r>
                </a:p>
              </p:txBody>
            </p:sp>
          </p:grpSp>
          <p:sp>
            <p:nvSpPr>
              <p:cNvPr id="884894" name="Line 158"/>
              <p:cNvSpPr>
                <a:spLocks noChangeShapeType="1"/>
              </p:cNvSpPr>
              <p:nvPr/>
            </p:nvSpPr>
            <p:spPr bwMode="auto">
              <a:xfrm>
                <a:off x="2882" y="1094"/>
                <a:ext cx="1855" cy="0"/>
              </a:xfrm>
              <a:prstGeom prst="line">
                <a:avLst/>
              </a:prstGeom>
              <a:noFill/>
              <a:ln w="507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895" name="Line 159"/>
              <p:cNvSpPr>
                <a:spLocks noChangeShapeType="1"/>
              </p:cNvSpPr>
              <p:nvPr/>
            </p:nvSpPr>
            <p:spPr bwMode="auto">
              <a:xfrm>
                <a:off x="3074" y="914"/>
                <a:ext cx="0" cy="18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896" name="Line 160"/>
              <p:cNvSpPr>
                <a:spLocks noChangeShapeType="1"/>
              </p:cNvSpPr>
              <p:nvPr/>
            </p:nvSpPr>
            <p:spPr bwMode="auto">
              <a:xfrm>
                <a:off x="3266" y="1094"/>
                <a:ext cx="0" cy="144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897" name="Line 161"/>
              <p:cNvSpPr>
                <a:spLocks noChangeShapeType="1"/>
              </p:cNvSpPr>
              <p:nvPr/>
            </p:nvSpPr>
            <p:spPr bwMode="auto">
              <a:xfrm>
                <a:off x="3842" y="914"/>
                <a:ext cx="0" cy="18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898" name="Line 162"/>
              <p:cNvSpPr>
                <a:spLocks noChangeShapeType="1"/>
              </p:cNvSpPr>
              <p:nvPr/>
            </p:nvSpPr>
            <p:spPr bwMode="auto">
              <a:xfrm>
                <a:off x="3970" y="1094"/>
                <a:ext cx="0" cy="144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899" name="Line 163"/>
              <p:cNvSpPr>
                <a:spLocks noChangeShapeType="1"/>
              </p:cNvSpPr>
              <p:nvPr/>
            </p:nvSpPr>
            <p:spPr bwMode="auto">
              <a:xfrm>
                <a:off x="4545" y="914"/>
                <a:ext cx="0" cy="180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900" name="Line 164"/>
              <p:cNvSpPr>
                <a:spLocks noChangeShapeType="1"/>
              </p:cNvSpPr>
              <p:nvPr/>
            </p:nvSpPr>
            <p:spPr bwMode="auto">
              <a:xfrm>
                <a:off x="4609" y="1094"/>
                <a:ext cx="0" cy="144"/>
              </a:xfrm>
              <a:prstGeom prst="line">
                <a:avLst/>
              </a:prstGeom>
              <a:noFill/>
              <a:ln w="12699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</p:grpSp>
        <p:sp>
          <p:nvSpPr>
            <p:cNvPr id="884902" name="Line 166"/>
            <p:cNvSpPr>
              <a:spLocks noChangeShapeType="1"/>
            </p:cNvSpPr>
            <p:nvPr/>
          </p:nvSpPr>
          <p:spPr bwMode="auto">
            <a:xfrm flipH="1">
              <a:off x="2388" y="1833"/>
              <a:ext cx="757" cy="59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</p:grpSp>
      <p:grpSp>
        <p:nvGrpSpPr>
          <p:cNvPr id="27" name="Group 182"/>
          <p:cNvGrpSpPr>
            <a:grpSpLocks/>
          </p:cNvGrpSpPr>
          <p:nvPr/>
        </p:nvGrpSpPr>
        <p:grpSpPr bwMode="auto">
          <a:xfrm>
            <a:off x="3911600" y="3903663"/>
            <a:ext cx="4738688" cy="2308225"/>
            <a:chOff x="2464" y="2459"/>
            <a:chExt cx="2985" cy="1454"/>
          </a:xfrm>
        </p:grpSpPr>
        <p:sp>
          <p:nvSpPr>
            <p:cNvPr id="884799" name="Rectangle 63"/>
            <p:cNvSpPr>
              <a:spLocks noChangeArrowheads="1"/>
            </p:cNvSpPr>
            <p:nvPr/>
          </p:nvSpPr>
          <p:spPr bwMode="auto">
            <a:xfrm>
              <a:off x="3141" y="2459"/>
              <a:ext cx="1321" cy="21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lang="en-US" u="sng" dirty="0">
                  <a:ea typeface="ＭＳ Ｐゴシック" charset="0"/>
                </a:rPr>
                <a:t>90s (buses galore)</a:t>
              </a:r>
            </a:p>
          </p:txBody>
        </p:sp>
        <p:grpSp>
          <p:nvGrpSpPr>
            <p:cNvPr id="19465" name="Group 64"/>
            <p:cNvGrpSpPr>
              <a:grpSpLocks/>
            </p:cNvGrpSpPr>
            <p:nvPr/>
          </p:nvGrpSpPr>
          <p:grpSpPr bwMode="auto">
            <a:xfrm>
              <a:off x="4250" y="2696"/>
              <a:ext cx="501" cy="179"/>
              <a:chOff x="1040" y="2755"/>
              <a:chExt cx="376" cy="239"/>
            </a:xfrm>
          </p:grpSpPr>
          <p:sp>
            <p:nvSpPr>
              <p:cNvPr id="884801" name="Rectangle 65"/>
              <p:cNvSpPr>
                <a:spLocks noChangeArrowheads="1"/>
              </p:cNvSpPr>
              <p:nvPr/>
            </p:nvSpPr>
            <p:spPr bwMode="auto">
              <a:xfrm>
                <a:off x="1040" y="2759"/>
                <a:ext cx="376" cy="232"/>
              </a:xfrm>
              <a:prstGeom prst="rect">
                <a:avLst/>
              </a:prstGeom>
              <a:solidFill>
                <a:srgbClr val="FF99FF"/>
              </a:solidFill>
              <a:ln w="12699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802" name="Rectangle 66"/>
              <p:cNvSpPr>
                <a:spLocks noChangeArrowheads="1"/>
              </p:cNvSpPr>
              <p:nvPr/>
            </p:nvSpPr>
            <p:spPr bwMode="auto">
              <a:xfrm>
                <a:off x="1084" y="2755"/>
                <a:ext cx="265" cy="23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r>
                  <a:rPr lang="en-US" sz="1400">
                    <a:ea typeface="ＭＳ Ｐゴシック" charset="0"/>
                  </a:rPr>
                  <a:t>MEM</a:t>
                </a:r>
              </a:p>
            </p:txBody>
          </p:sp>
        </p:grpSp>
        <p:grpSp>
          <p:nvGrpSpPr>
            <p:cNvPr id="19466" name="Group 67"/>
            <p:cNvGrpSpPr>
              <a:grpSpLocks/>
            </p:cNvGrpSpPr>
            <p:nvPr/>
          </p:nvGrpSpPr>
          <p:grpSpPr bwMode="auto">
            <a:xfrm>
              <a:off x="4250" y="2901"/>
              <a:ext cx="501" cy="182"/>
              <a:chOff x="1041" y="3028"/>
              <a:chExt cx="376" cy="243"/>
            </a:xfrm>
          </p:grpSpPr>
          <p:sp>
            <p:nvSpPr>
              <p:cNvPr id="884804" name="Rectangle 68"/>
              <p:cNvSpPr>
                <a:spLocks noChangeArrowheads="1"/>
              </p:cNvSpPr>
              <p:nvPr/>
            </p:nvSpPr>
            <p:spPr bwMode="auto">
              <a:xfrm>
                <a:off x="1041" y="3028"/>
                <a:ext cx="376" cy="232"/>
              </a:xfrm>
              <a:prstGeom prst="rect">
                <a:avLst/>
              </a:prstGeom>
              <a:solidFill>
                <a:srgbClr val="FF99FF"/>
              </a:solidFill>
              <a:ln w="12699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805" name="Rectangle 69"/>
              <p:cNvSpPr>
                <a:spLocks noChangeArrowheads="1"/>
              </p:cNvSpPr>
              <p:nvPr/>
            </p:nvSpPr>
            <p:spPr bwMode="auto">
              <a:xfrm>
                <a:off x="1078" y="3032"/>
                <a:ext cx="265" cy="23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92075" tIns="46038" rIns="92075" bIns="46038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r>
                  <a:rPr lang="en-US" sz="1400" dirty="0">
                    <a:ea typeface="ＭＳ Ｐゴシック" charset="0"/>
                  </a:rPr>
                  <a:t>MEM</a:t>
                </a:r>
              </a:p>
            </p:txBody>
          </p:sp>
        </p:grpSp>
        <p:grpSp>
          <p:nvGrpSpPr>
            <p:cNvPr id="19467" name="Group 70"/>
            <p:cNvGrpSpPr>
              <a:grpSpLocks/>
            </p:cNvGrpSpPr>
            <p:nvPr/>
          </p:nvGrpSpPr>
          <p:grpSpPr bwMode="auto">
            <a:xfrm>
              <a:off x="3913" y="3109"/>
              <a:ext cx="1403" cy="334"/>
              <a:chOff x="240" y="3316"/>
              <a:chExt cx="1408" cy="446"/>
            </a:xfrm>
          </p:grpSpPr>
          <p:sp>
            <p:nvSpPr>
              <p:cNvPr id="884807" name="Rectangle 71"/>
              <p:cNvSpPr>
                <a:spLocks noChangeArrowheads="1"/>
              </p:cNvSpPr>
              <p:nvPr/>
            </p:nvSpPr>
            <p:spPr bwMode="auto">
              <a:xfrm>
                <a:off x="388" y="3316"/>
                <a:ext cx="1049" cy="280"/>
              </a:xfrm>
              <a:prstGeom prst="rect">
                <a:avLst/>
              </a:prstGeom>
              <a:solidFill>
                <a:srgbClr val="B7DEE8"/>
              </a:solidFill>
              <a:ln w="12699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808" name="Rectangle 72"/>
              <p:cNvSpPr>
                <a:spLocks noChangeArrowheads="1"/>
              </p:cNvSpPr>
              <p:nvPr/>
            </p:nvSpPr>
            <p:spPr bwMode="auto">
              <a:xfrm>
                <a:off x="240" y="3358"/>
                <a:ext cx="1408" cy="40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92075" tIns="46038" rIns="92075" bIns="46038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r>
                  <a:rPr lang="en-US" sz="1400" dirty="0">
                    <a:ea typeface="ＭＳ Ｐゴシック" charset="0"/>
                  </a:rPr>
                  <a:t>CPU          L2/L3 $</a:t>
                </a:r>
              </a:p>
              <a:p>
                <a:pPr algn="ctr" eaLnBrk="0" hangingPunct="0">
                  <a:lnSpc>
                    <a:spcPct val="90000"/>
                  </a:lnSpc>
                  <a:defRPr/>
                </a:pPr>
                <a:endParaRPr lang="en-US" sz="1400" dirty="0">
                  <a:ea typeface="ＭＳ Ｐゴシック" charset="0"/>
                </a:endParaRPr>
              </a:p>
            </p:txBody>
          </p:sp>
        </p:grpSp>
        <p:sp>
          <p:nvSpPr>
            <p:cNvPr id="884809" name="Line 73"/>
            <p:cNvSpPr>
              <a:spLocks noChangeShapeType="1"/>
            </p:cNvSpPr>
            <p:nvPr/>
          </p:nvSpPr>
          <p:spPr bwMode="auto">
            <a:xfrm>
              <a:off x="3673" y="3509"/>
              <a:ext cx="1776" cy="0"/>
            </a:xfrm>
            <a:prstGeom prst="line">
              <a:avLst/>
            </a:prstGeom>
            <a:noFill/>
            <a:ln w="50799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84810" name="Line 74"/>
            <p:cNvSpPr>
              <a:spLocks noChangeShapeType="1"/>
            </p:cNvSpPr>
            <p:nvPr/>
          </p:nvSpPr>
          <p:spPr bwMode="auto">
            <a:xfrm>
              <a:off x="3694" y="3329"/>
              <a:ext cx="0" cy="1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84811" name="Line 75"/>
            <p:cNvSpPr>
              <a:spLocks noChangeShapeType="1"/>
            </p:cNvSpPr>
            <p:nvPr/>
          </p:nvSpPr>
          <p:spPr bwMode="auto">
            <a:xfrm flipV="1">
              <a:off x="4945" y="2683"/>
              <a:ext cx="0" cy="432"/>
            </a:xfrm>
            <a:prstGeom prst="line">
              <a:avLst/>
            </a:prstGeom>
            <a:noFill/>
            <a:ln w="50799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84812" name="Line 76"/>
            <p:cNvSpPr>
              <a:spLocks noChangeShapeType="1"/>
            </p:cNvSpPr>
            <p:nvPr/>
          </p:nvSpPr>
          <p:spPr bwMode="auto">
            <a:xfrm flipH="1">
              <a:off x="4753" y="2792"/>
              <a:ext cx="192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84813" name="Line 77"/>
            <p:cNvSpPr>
              <a:spLocks noChangeShapeType="1"/>
            </p:cNvSpPr>
            <p:nvPr/>
          </p:nvSpPr>
          <p:spPr bwMode="auto">
            <a:xfrm flipH="1">
              <a:off x="4731" y="2986"/>
              <a:ext cx="192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84814" name="Rectangle 78"/>
            <p:cNvSpPr>
              <a:spLocks noChangeArrowheads="1"/>
            </p:cNvSpPr>
            <p:nvPr/>
          </p:nvSpPr>
          <p:spPr bwMode="auto">
            <a:xfrm>
              <a:off x="4057" y="3661"/>
              <a:ext cx="384" cy="20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400">
                  <a:ea typeface="ＭＳ Ｐゴシック" charset="0"/>
                </a:rPr>
                <a:t>DISK</a:t>
              </a:r>
            </a:p>
          </p:txBody>
        </p:sp>
        <p:sp>
          <p:nvSpPr>
            <p:cNvPr id="884815" name="AutoShape 79"/>
            <p:cNvSpPr>
              <a:spLocks noChangeArrowheads="1"/>
            </p:cNvSpPr>
            <p:nvPr/>
          </p:nvSpPr>
          <p:spPr bwMode="auto">
            <a:xfrm>
              <a:off x="4554" y="3653"/>
              <a:ext cx="273" cy="220"/>
            </a:xfrm>
            <a:prstGeom prst="roundRect">
              <a:avLst>
                <a:gd name="adj" fmla="val 16667"/>
              </a:avLst>
            </a:prstGeom>
            <a:solidFill>
              <a:srgbClr val="CCFF33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400">
                  <a:ea typeface="ＭＳ Ｐゴシック" charset="0"/>
                </a:rPr>
                <a:t>I/O</a:t>
              </a:r>
            </a:p>
          </p:txBody>
        </p:sp>
        <p:sp>
          <p:nvSpPr>
            <p:cNvPr id="884816" name="AutoShape 80"/>
            <p:cNvSpPr>
              <a:spLocks noChangeArrowheads="1"/>
            </p:cNvSpPr>
            <p:nvPr/>
          </p:nvSpPr>
          <p:spPr bwMode="auto">
            <a:xfrm>
              <a:off x="4969" y="3653"/>
              <a:ext cx="468" cy="260"/>
            </a:xfrm>
            <a:prstGeom prst="parallelogram">
              <a:avLst>
                <a:gd name="adj" fmla="val 45000"/>
              </a:avLst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tIns="0" bIns="0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400">
                  <a:ea typeface="ＭＳ Ｐゴシック" charset="0"/>
                </a:rPr>
                <a:t>I/O</a:t>
              </a:r>
            </a:p>
          </p:txBody>
        </p:sp>
        <p:sp>
          <p:nvSpPr>
            <p:cNvPr id="884817" name="Line 81"/>
            <p:cNvSpPr>
              <a:spLocks noChangeShapeType="1"/>
            </p:cNvSpPr>
            <p:nvPr/>
          </p:nvSpPr>
          <p:spPr bwMode="auto">
            <a:xfrm>
              <a:off x="5209" y="3509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84818" name="Line 82"/>
            <p:cNvSpPr>
              <a:spLocks noChangeShapeType="1"/>
            </p:cNvSpPr>
            <p:nvPr/>
          </p:nvSpPr>
          <p:spPr bwMode="auto">
            <a:xfrm>
              <a:off x="4681" y="3509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84819" name="Line 83"/>
            <p:cNvSpPr>
              <a:spLocks noChangeShapeType="1"/>
            </p:cNvSpPr>
            <p:nvPr/>
          </p:nvSpPr>
          <p:spPr bwMode="auto">
            <a:xfrm>
              <a:off x="4249" y="3509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84820" name="Line 84"/>
            <p:cNvSpPr>
              <a:spLocks noChangeShapeType="1"/>
            </p:cNvSpPr>
            <p:nvPr/>
          </p:nvSpPr>
          <p:spPr bwMode="auto">
            <a:xfrm flipH="1">
              <a:off x="3216" y="3221"/>
              <a:ext cx="336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84821" name="Line 85"/>
            <p:cNvSpPr>
              <a:spLocks noChangeShapeType="1"/>
            </p:cNvSpPr>
            <p:nvPr/>
          </p:nvSpPr>
          <p:spPr bwMode="auto">
            <a:xfrm flipH="1">
              <a:off x="4425" y="3219"/>
              <a:ext cx="24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grpSp>
          <p:nvGrpSpPr>
            <p:cNvPr id="19482" name="Group 87"/>
            <p:cNvGrpSpPr>
              <a:grpSpLocks/>
            </p:cNvGrpSpPr>
            <p:nvPr/>
          </p:nvGrpSpPr>
          <p:grpSpPr bwMode="auto">
            <a:xfrm>
              <a:off x="3022" y="2763"/>
              <a:ext cx="531" cy="326"/>
              <a:chOff x="2688" y="1056"/>
              <a:chExt cx="531" cy="326"/>
            </a:xfrm>
          </p:grpSpPr>
          <p:sp>
            <p:nvSpPr>
              <p:cNvPr id="884824" name="Rectangle 88"/>
              <p:cNvSpPr>
                <a:spLocks noChangeArrowheads="1"/>
              </p:cNvSpPr>
              <p:nvPr/>
            </p:nvSpPr>
            <p:spPr bwMode="auto">
              <a:xfrm>
                <a:off x="2714" y="1075"/>
                <a:ext cx="480" cy="288"/>
              </a:xfrm>
              <a:prstGeom prst="rect">
                <a:avLst/>
              </a:prstGeom>
              <a:solidFill>
                <a:srgbClr val="FFCC99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884825" name="Text Box 89"/>
              <p:cNvSpPr txBox="1">
                <a:spLocks noChangeArrowheads="1"/>
              </p:cNvSpPr>
              <p:nvPr/>
            </p:nvSpPr>
            <p:spPr bwMode="auto">
              <a:xfrm>
                <a:off x="2688" y="1056"/>
                <a:ext cx="531" cy="32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1400">
                    <a:ea typeface="ＭＳ Ｐゴシック" charset="0"/>
                  </a:rPr>
                  <a:t>Graphics</a:t>
                </a:r>
                <a:br>
                  <a:rPr lang="en-US" sz="1400">
                    <a:ea typeface="ＭＳ Ｐゴシック" charset="0"/>
                  </a:rPr>
                </a:br>
                <a:r>
                  <a:rPr lang="en-US" sz="1400">
                    <a:ea typeface="ＭＳ Ｐゴシック" charset="0"/>
                  </a:rPr>
                  <a:t>I/O</a:t>
                </a:r>
              </a:p>
            </p:txBody>
          </p:sp>
        </p:grpSp>
        <p:sp>
          <p:nvSpPr>
            <p:cNvPr id="884826" name="Line 90"/>
            <p:cNvSpPr>
              <a:spLocks noChangeShapeType="1"/>
            </p:cNvSpPr>
            <p:nvPr/>
          </p:nvSpPr>
          <p:spPr bwMode="auto">
            <a:xfrm>
              <a:off x="3288" y="3077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84827" name="Text Box 91"/>
            <p:cNvSpPr txBox="1">
              <a:spLocks noChangeArrowheads="1"/>
            </p:cNvSpPr>
            <p:nvPr/>
          </p:nvSpPr>
          <p:spPr bwMode="auto">
            <a:xfrm>
              <a:off x="2772" y="3221"/>
              <a:ext cx="581" cy="19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400">
                  <a:ea typeface="ＭＳ Ｐゴシック" charset="0"/>
                </a:rPr>
                <a:t>PCIe lanes</a:t>
              </a:r>
            </a:p>
          </p:txBody>
        </p:sp>
        <p:sp>
          <p:nvSpPr>
            <p:cNvPr id="884903" name="Line 167"/>
            <p:cNvSpPr>
              <a:spLocks noChangeShapeType="1"/>
            </p:cNvSpPr>
            <p:nvPr/>
          </p:nvSpPr>
          <p:spPr bwMode="auto">
            <a:xfrm>
              <a:off x="2464" y="2573"/>
              <a:ext cx="342" cy="28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884911" name="Rectangle 175"/>
            <p:cNvSpPr>
              <a:spLocks noChangeArrowheads="1"/>
            </p:cNvSpPr>
            <p:nvPr/>
          </p:nvSpPr>
          <p:spPr bwMode="auto">
            <a:xfrm>
              <a:off x="3456" y="3142"/>
              <a:ext cx="432" cy="174"/>
            </a:xfrm>
            <a:prstGeom prst="rect">
              <a:avLst/>
            </a:prstGeom>
            <a:solidFill>
              <a:srgbClr val="CC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ea typeface="ＭＳ Ｐゴシック" charset="0"/>
                </a:rPr>
                <a:t>Bridge</a:t>
              </a:r>
            </a:p>
          </p:txBody>
        </p:sp>
        <p:sp>
          <p:nvSpPr>
            <p:cNvPr id="884914" name="Line 178"/>
            <p:cNvSpPr>
              <a:spLocks noChangeShapeType="1"/>
            </p:cNvSpPr>
            <p:nvPr/>
          </p:nvSpPr>
          <p:spPr bwMode="auto">
            <a:xfrm flipH="1">
              <a:off x="3888" y="3216"/>
              <a:ext cx="192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ＭＳ Ｐゴシック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990600"/>
            <a:ext cx="8153400" cy="838200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en-US">
                <a:latin typeface="Bookman Old Style" charset="0"/>
              </a:rPr>
              <a:t>Aren’</a:t>
            </a:r>
            <a:r>
              <a:rPr lang="en-US" altLang="ja-JP">
                <a:latin typeface="Bookman Old Style" charset="0"/>
              </a:rPr>
              <a:t>t </a:t>
            </a:r>
            <a:r>
              <a:rPr lang="en-US" altLang="ja-JP" dirty="0">
                <a:latin typeface="Bookman Old Style" charset="0"/>
              </a:rPr>
              <a:t>communication channels simply logic circuits with long wires?</a:t>
            </a:r>
            <a:endParaRPr lang="en-US" altLang="en-US" dirty="0">
              <a:latin typeface="Bookman Old Style" charset="0"/>
            </a:endParaRPr>
          </a:p>
        </p:txBody>
      </p:sp>
      <p:grpSp>
        <p:nvGrpSpPr>
          <p:cNvPr id="2" name="Group 1036"/>
          <p:cNvGrpSpPr>
            <a:grpSpLocks/>
          </p:cNvGrpSpPr>
          <p:nvPr/>
        </p:nvGrpSpPr>
        <p:grpSpPr bwMode="auto">
          <a:xfrm>
            <a:off x="4572000" y="2157412"/>
            <a:ext cx="4267200" cy="3324225"/>
            <a:chOff x="2880" y="1286"/>
            <a:chExt cx="2688" cy="2094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888843" name="Rectangle 1035"/>
            <p:cNvSpPr>
              <a:spLocks noChangeArrowheads="1"/>
            </p:cNvSpPr>
            <p:nvPr/>
          </p:nvSpPr>
          <p:spPr bwMode="auto">
            <a:xfrm>
              <a:off x="3072" y="2572"/>
              <a:ext cx="116" cy="23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</a:endParaRPr>
            </a:p>
          </p:txBody>
        </p:sp>
        <p:sp>
          <p:nvSpPr>
            <p:cNvPr id="888837" name="Text Box 1029"/>
            <p:cNvSpPr txBox="1">
              <a:spLocks noChangeArrowheads="1"/>
            </p:cNvSpPr>
            <p:nvPr/>
          </p:nvSpPr>
          <p:spPr bwMode="auto">
            <a:xfrm>
              <a:off x="2880" y="1286"/>
              <a:ext cx="2688" cy="2094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marL="171450" indent="-1714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28650" indent="-1714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20638" indent="0" eaLnBrk="1" hangingPunct="1">
                <a:spcBef>
                  <a:spcPct val="50000"/>
                </a:spcBef>
                <a:defRPr/>
              </a:pPr>
              <a:r>
                <a:rPr lang="en-US" sz="2000" dirty="0">
                  <a:latin typeface="+mj-lt"/>
                </a:rPr>
                <a:t>Wires</a:t>
              </a:r>
              <a:r>
                <a:rPr lang="en-US" sz="2000" dirty="0"/>
                <a:t> −</a:t>
              </a:r>
              <a:r>
                <a:rPr lang="en-US" sz="2000" dirty="0">
                  <a:latin typeface="+mj-lt"/>
                </a:rPr>
                <a:t> interconnect engineer’s view:</a:t>
              </a:r>
            </a:p>
            <a:p>
              <a:pPr marL="352425" lvl="1" indent="0" eaLnBrk="1" hangingPunct="1">
                <a:spcBef>
                  <a:spcPct val="50000"/>
                </a:spcBef>
                <a:defRPr/>
              </a:pPr>
              <a:r>
                <a:rPr lang="en-US" sz="2000" dirty="0">
                  <a:latin typeface="+mj-lt"/>
                </a:rPr>
                <a:t>Transmission lines.</a:t>
              </a:r>
            </a:p>
            <a:p>
              <a:pPr marL="352425" lvl="1" indent="0" eaLnBrk="1" hangingPunct="1">
                <a:spcBef>
                  <a:spcPct val="50000"/>
                </a:spcBef>
                <a:defRPr/>
              </a:pPr>
              <a:r>
                <a:rPr lang="en-US" sz="2000" dirty="0">
                  <a:latin typeface="+mj-lt"/>
                </a:rPr>
                <a:t>Finite signal propagation velocity.</a:t>
              </a:r>
            </a:p>
            <a:p>
              <a:pPr marL="352425" lvl="1" indent="0" eaLnBrk="1" hangingPunct="1">
                <a:spcBef>
                  <a:spcPct val="50000"/>
                </a:spcBef>
                <a:defRPr/>
              </a:pPr>
              <a:r>
                <a:rPr lang="en-US" sz="2000" dirty="0">
                  <a:latin typeface="+mj-lt"/>
                </a:rPr>
                <a:t>Distance matters.</a:t>
              </a:r>
            </a:p>
            <a:p>
              <a:pPr marL="352425" lvl="1" indent="0" eaLnBrk="1" hangingPunct="1">
                <a:spcBef>
                  <a:spcPct val="50000"/>
                </a:spcBef>
                <a:defRPr/>
              </a:pPr>
              <a:r>
                <a:rPr lang="en-US" sz="2000" dirty="0">
                  <a:latin typeface="+mj-lt"/>
                </a:rPr>
                <a:t>Time matters.</a:t>
              </a:r>
            </a:p>
            <a:p>
              <a:pPr marL="352425" lvl="1" indent="0" eaLnBrk="1" hangingPunct="1">
                <a:spcBef>
                  <a:spcPct val="50000"/>
                </a:spcBef>
                <a:defRPr/>
              </a:pPr>
              <a:r>
                <a:rPr lang="en-US" sz="2000" dirty="0">
                  <a:latin typeface="+mj-lt"/>
                </a:rPr>
                <a:t>Reality matters.</a:t>
              </a:r>
            </a:p>
          </p:txBody>
        </p:sp>
      </p:grpSp>
      <p:grpSp>
        <p:nvGrpSpPr>
          <p:cNvPr id="3" name="Group 1037"/>
          <p:cNvGrpSpPr>
            <a:grpSpLocks/>
          </p:cNvGrpSpPr>
          <p:nvPr/>
        </p:nvGrpSpPr>
        <p:grpSpPr bwMode="auto">
          <a:xfrm>
            <a:off x="228600" y="2157412"/>
            <a:ext cx="4038600" cy="3786188"/>
            <a:chOff x="144" y="1286"/>
            <a:chExt cx="2544" cy="238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88842" name="Rectangle 1034"/>
            <p:cNvSpPr>
              <a:spLocks noChangeArrowheads="1"/>
            </p:cNvSpPr>
            <p:nvPr/>
          </p:nvSpPr>
          <p:spPr bwMode="auto">
            <a:xfrm>
              <a:off x="336" y="2572"/>
              <a:ext cx="116" cy="23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</a:endParaRPr>
            </a:p>
          </p:txBody>
        </p:sp>
        <p:sp>
          <p:nvSpPr>
            <p:cNvPr id="888836" name="Text Box 1028"/>
            <p:cNvSpPr txBox="1">
              <a:spLocks noChangeArrowheads="1"/>
            </p:cNvSpPr>
            <p:nvPr/>
          </p:nvSpPr>
          <p:spPr bwMode="auto">
            <a:xfrm>
              <a:off x="144" y="1286"/>
              <a:ext cx="2544" cy="2385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>
              <a:spAutoFit/>
            </a:bodyPr>
            <a:lstStyle>
              <a:lvl1pPr marL="171450" indent="-1714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28650" indent="-1714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sz="2000" dirty="0">
                  <a:latin typeface="+mj-lt"/>
                </a:rPr>
                <a:t>Wires − circuit theorist’s view:</a:t>
              </a:r>
            </a:p>
            <a:p>
              <a:pPr marL="295275" lvl="1" indent="0" eaLnBrk="1" hangingPunct="1">
                <a:spcBef>
                  <a:spcPct val="50000"/>
                </a:spcBef>
                <a:defRPr/>
              </a:pPr>
              <a:r>
                <a:rPr lang="en-US" sz="2000" dirty="0">
                  <a:latin typeface="+mj-lt"/>
                </a:rPr>
                <a:t>Equipotential </a:t>
              </a:r>
              <a:r>
                <a:rPr lang="ja-JP" altLang="en-US" sz="2000" dirty="0">
                  <a:latin typeface="+mj-lt"/>
                </a:rPr>
                <a:t>“</a:t>
              </a:r>
              <a:r>
                <a:rPr lang="en-US" sz="2000" dirty="0">
                  <a:latin typeface="+mj-lt"/>
                </a:rPr>
                <a:t>nodes</a:t>
              </a:r>
              <a:r>
                <a:rPr lang="ja-JP" altLang="en-US" sz="2000" dirty="0">
                  <a:latin typeface="+mj-lt"/>
                </a:rPr>
                <a:t>”</a:t>
              </a:r>
              <a:r>
                <a:rPr lang="en-US" sz="2000" dirty="0">
                  <a:latin typeface="+mj-lt"/>
                </a:rPr>
                <a:t> of a circuit.</a:t>
              </a:r>
            </a:p>
            <a:p>
              <a:pPr marL="295275" lvl="1" indent="0" eaLnBrk="1" hangingPunct="1">
                <a:spcBef>
                  <a:spcPct val="50000"/>
                </a:spcBef>
                <a:defRPr/>
              </a:pPr>
              <a:r>
                <a:rPr lang="en-US" sz="2000" dirty="0">
                  <a:latin typeface="+mj-lt"/>
                </a:rPr>
                <a:t>Instant propagation of v, </a:t>
              </a:r>
              <a:r>
                <a:rPr lang="en-US" sz="2000" dirty="0" err="1">
                  <a:latin typeface="+mj-lt"/>
                </a:rPr>
                <a:t>i</a:t>
              </a:r>
              <a:r>
                <a:rPr lang="en-US" sz="2000" dirty="0">
                  <a:latin typeface="+mj-lt"/>
                </a:rPr>
                <a:t> over entire node.</a:t>
              </a:r>
            </a:p>
            <a:p>
              <a:pPr marL="295275" lvl="1" indent="0" eaLnBrk="1" hangingPunct="1">
                <a:spcBef>
                  <a:spcPct val="50000"/>
                </a:spcBef>
                <a:defRPr/>
              </a:pPr>
              <a:r>
                <a:rPr lang="ja-JP" altLang="en-US" sz="2000" dirty="0">
                  <a:latin typeface="+mj-lt"/>
                </a:rPr>
                <a:t>“</a:t>
              </a:r>
              <a:r>
                <a:rPr lang="en-US" sz="2000" dirty="0">
                  <a:latin typeface="+mj-lt"/>
                </a:rPr>
                <a:t>distance</a:t>
              </a:r>
              <a:r>
                <a:rPr lang="ja-JP" altLang="en-US" sz="2000" dirty="0">
                  <a:latin typeface="+mj-lt"/>
                </a:rPr>
                <a:t>”</a:t>
              </a:r>
              <a:r>
                <a:rPr lang="en-US" sz="2000" dirty="0">
                  <a:latin typeface="+mj-lt"/>
                </a:rPr>
                <a:t> abstracted out of design model.</a:t>
              </a:r>
            </a:p>
            <a:p>
              <a:pPr marL="295275" lvl="1" indent="0" eaLnBrk="1" hangingPunct="1">
                <a:spcBef>
                  <a:spcPct val="50000"/>
                </a:spcBef>
                <a:defRPr/>
              </a:pPr>
              <a:r>
                <a:rPr lang="en-US" sz="2000" dirty="0">
                  <a:latin typeface="+mj-lt"/>
                </a:rPr>
                <a:t>Time issues dictated by RLC elements; wires are timeless.</a:t>
              </a:r>
            </a:p>
          </p:txBody>
        </p:sp>
      </p:grpSp>
      <p:sp>
        <p:nvSpPr>
          <p:cNvPr id="2150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rebuchet MS" charset="0"/>
              </a:rPr>
              <a:t>Buses, Interconnect, So…?</a:t>
            </a:r>
          </a:p>
        </p:txBody>
      </p:sp>
      <p:pic>
        <p:nvPicPr>
          <p:cNvPr id="12" name="Picture 658" descr="Fran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892675"/>
            <a:ext cx="701645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57" descr="Ha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00400" y="5349875"/>
            <a:ext cx="815927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Model for Real Wires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01472" y="6096000"/>
            <a:ext cx="5589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http://</a:t>
            </a:r>
            <a:r>
              <a:rPr lang="en-US" sz="2000" dirty="0" err="1">
                <a:latin typeface="+mn-lt"/>
              </a:rPr>
              <a:t>cva.stanford.edu</a:t>
            </a:r>
            <a:r>
              <a:rPr lang="en-US" sz="2000" dirty="0">
                <a:latin typeface="+mn-lt"/>
              </a:rPr>
              <a:t>/books/</a:t>
            </a:r>
            <a:r>
              <a:rPr lang="en-US" sz="2000" dirty="0" err="1">
                <a:latin typeface="+mn-lt"/>
              </a:rPr>
              <a:t>dig_sys_engr</a:t>
            </a:r>
            <a:r>
              <a:rPr lang="en-US" sz="2000" dirty="0">
                <a:latin typeface="+mn-lt"/>
              </a:rPr>
              <a:t>/lectures/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054" y="1290342"/>
            <a:ext cx="2209800" cy="11334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82454" y="2709446"/>
            <a:ext cx="2499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+mn-lt"/>
              </a:rPr>
              <a:t>Omegatron</a:t>
            </a:r>
            <a:r>
              <a:rPr lang="en-US" sz="1600" dirty="0">
                <a:latin typeface="+mn-lt"/>
              </a:rPr>
              <a:t> (CC BY-SA 3.0)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0" y="142363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signal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2157087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Reference (e.g</a:t>
            </a:r>
            <a:r>
              <a:rPr lang="en-US" dirty="0">
                <a:latin typeface="+mj-lt"/>
              </a:rPr>
              <a:t>., ground)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8968"/>
              </p:ext>
            </p:extLst>
          </p:nvPr>
        </p:nvGraphicFramePr>
        <p:xfrm>
          <a:off x="762000" y="3429000"/>
          <a:ext cx="7682761" cy="222194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55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On chip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On PCB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Resistance of conductor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150kΩ/m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5Ω/m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63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Self-inductance</a:t>
                      </a:r>
                      <a:r>
                        <a:rPr lang="en-US" sz="1600" baseline="0" dirty="0"/>
                        <a:t> of conductor</a:t>
                      </a:r>
                      <a:br>
                        <a:rPr lang="en-US" sz="1600" baseline="0" dirty="0"/>
                      </a:br>
                      <a:r>
                        <a:rPr lang="en-US" sz="1600" baseline="0" dirty="0"/>
                        <a:t>(due to magnetic field </a:t>
                      </a:r>
                      <a:r>
                        <a:rPr lang="en-US" sz="1600" baseline="0"/>
                        <a:t>induced by current</a:t>
                      </a:r>
                      <a:r>
                        <a:rPr lang="en-US" sz="1600" baseline="0" dirty="0"/>
                        <a:t>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600nH/m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300nH/m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1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Capacitance between</a:t>
                      </a:r>
                      <a:r>
                        <a:rPr lang="en-US" sz="1600" baseline="0" dirty="0"/>
                        <a:t> signal and ground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200pF/m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100pF/m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63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Conductance</a:t>
                      </a:r>
                      <a:r>
                        <a:rPr lang="en-US" sz="1600" baseline="0" dirty="0"/>
                        <a:t> between signal and ground (through insulator)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small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small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5352584" y="1107164"/>
            <a:ext cx="3562816" cy="1828800"/>
            <a:chOff x="5634856" y="1066800"/>
            <a:chExt cx="3562816" cy="1828800"/>
          </a:xfrm>
        </p:grpSpPr>
        <p:sp>
          <p:nvSpPr>
            <p:cNvPr id="11" name="TextBox 10"/>
            <p:cNvSpPr txBox="1"/>
            <p:nvPr/>
          </p:nvSpPr>
          <p:spPr>
            <a:xfrm>
              <a:off x="5634856" y="1608892"/>
              <a:ext cx="4924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+mj-lt"/>
                </a:rPr>
                <a:t>≡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6506114" y="1945894"/>
              <a:ext cx="2001239" cy="3681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7064072" y="1783378"/>
              <a:ext cx="838200" cy="3333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6679382" y="2209800"/>
                  <a:ext cx="1318630" cy="3727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type m:val="lin"/>
                                <m:ctrlPr>
                                  <a:rPr lang="en-US" sz="2000" i="1" dirty="0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en-US" sz="2000" b="0" i="1" dirty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𝐶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9382" y="2209800"/>
                  <a:ext cx="1318630" cy="3727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765" t="-127869" r="-45622" b="-20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/>
            <p:cNvSpPr txBox="1"/>
            <p:nvPr/>
          </p:nvSpPr>
          <p:spPr>
            <a:xfrm flipH="1">
              <a:off x="6261115" y="2526268"/>
              <a:ext cx="2479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(At high frequency)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5887792" y="1066800"/>
                  <a:ext cx="3309880" cy="6724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+mj-lt"/>
                    </a:rPr>
                    <a:t>Transmission Line</a:t>
                  </a:r>
                </a:p>
                <a:p>
                  <a:pPr algn="ctr"/>
                  <a:r>
                    <a:rPr lang="en-US" dirty="0">
                      <a:latin typeface="+mj-lt"/>
                    </a:rPr>
                    <a:t>( propagation = </a:t>
                  </a:r>
                  <a14:m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𝐿𝐶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</m:oMath>
                  </a14:m>
                  <a:r>
                    <a:rPr lang="en-US" dirty="0">
                      <a:latin typeface="+mj-lt"/>
                    </a:rPr>
                    <a:t> m/s)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7792" y="1066800"/>
                  <a:ext cx="3309880" cy="67242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73" t="-20909" r="-1105" b="-10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7898057" y="2003543"/>
            <a:ext cx="377825" cy="471487"/>
            <a:chOff x="6784975" y="3133725"/>
            <a:chExt cx="377825" cy="471487"/>
          </a:xfrm>
        </p:grpSpPr>
        <p:sp>
          <p:nvSpPr>
            <p:cNvPr id="16" name="Freeform 29"/>
            <p:cNvSpPr>
              <a:spLocks/>
            </p:cNvSpPr>
            <p:nvPr/>
          </p:nvSpPr>
          <p:spPr bwMode="auto">
            <a:xfrm>
              <a:off x="7061200" y="3133725"/>
              <a:ext cx="101600" cy="369888"/>
            </a:xfrm>
            <a:custGeom>
              <a:avLst/>
              <a:gdLst>
                <a:gd name="T0" fmla="*/ 38100 w 101600"/>
                <a:gd name="T1" fmla="*/ 0 h 292100"/>
                <a:gd name="T2" fmla="*/ 38100 w 101600"/>
                <a:gd name="T3" fmla="*/ 73025 h 292100"/>
                <a:gd name="T4" fmla="*/ 101600 w 101600"/>
                <a:gd name="T5" fmla="*/ 111125 h 292100"/>
                <a:gd name="T6" fmla="*/ 12700 w 101600"/>
                <a:gd name="T7" fmla="*/ 127000 h 292100"/>
                <a:gd name="T8" fmla="*/ 98425 w 101600"/>
                <a:gd name="T9" fmla="*/ 161925 h 292100"/>
                <a:gd name="T10" fmla="*/ 0 w 101600"/>
                <a:gd name="T11" fmla="*/ 187325 h 292100"/>
                <a:gd name="T12" fmla="*/ 98425 w 101600"/>
                <a:gd name="T13" fmla="*/ 206375 h 292100"/>
                <a:gd name="T14" fmla="*/ 47625 w 101600"/>
                <a:gd name="T15" fmla="*/ 238125 h 292100"/>
                <a:gd name="T16" fmla="*/ 44450 w 101600"/>
                <a:gd name="T17" fmla="*/ 292100 h 292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1600" h="292100">
                  <a:moveTo>
                    <a:pt x="38100" y="0"/>
                  </a:moveTo>
                  <a:lnTo>
                    <a:pt x="38100" y="73025"/>
                  </a:lnTo>
                  <a:lnTo>
                    <a:pt x="101600" y="111125"/>
                  </a:lnTo>
                  <a:lnTo>
                    <a:pt x="12700" y="127000"/>
                  </a:lnTo>
                  <a:lnTo>
                    <a:pt x="98425" y="161925"/>
                  </a:lnTo>
                  <a:lnTo>
                    <a:pt x="0" y="187325"/>
                  </a:lnTo>
                  <a:lnTo>
                    <a:pt x="98425" y="206375"/>
                  </a:lnTo>
                  <a:lnTo>
                    <a:pt x="47625" y="238125"/>
                  </a:lnTo>
                  <a:lnTo>
                    <a:pt x="44450" y="2921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dirty="0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" name="TextBox 32"/>
            <p:cNvSpPr txBox="1">
              <a:spLocks noChangeArrowheads="1"/>
            </p:cNvSpPr>
            <p:nvPr/>
          </p:nvSpPr>
          <p:spPr bwMode="auto">
            <a:xfrm>
              <a:off x="6784975" y="3200400"/>
              <a:ext cx="3762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b="0" dirty="0">
                  <a:latin typeface="+mj-lt"/>
                </a:rPr>
                <a:t>Z</a:t>
              </a:r>
              <a:r>
                <a:rPr lang="en-US" sz="1400" b="0" baseline="-25000" dirty="0">
                  <a:latin typeface="+mj-lt"/>
                </a:rPr>
                <a:t>0</a:t>
              </a:r>
            </a:p>
          </p:txBody>
        </p:sp>
        <p:sp>
          <p:nvSpPr>
            <p:cNvPr id="22" name="Isosceles Triangle 39"/>
            <p:cNvSpPr>
              <a:spLocks noChangeArrowheads="1"/>
            </p:cNvSpPr>
            <p:nvPr/>
          </p:nvSpPr>
          <p:spPr bwMode="auto">
            <a:xfrm rot="10800000">
              <a:off x="7061199" y="3503612"/>
              <a:ext cx="101600" cy="1016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247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2362200"/>
            <a:ext cx="27416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209800"/>
            <a:ext cx="464343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Real-World Consequences</a:t>
            </a:r>
          </a:p>
        </p:txBody>
      </p:sp>
      <p:sp>
        <p:nvSpPr>
          <p:cNvPr id="40964" name="Text Box 3"/>
          <p:cNvSpPr txBox="1">
            <a:spLocks noChangeArrowheads="1"/>
          </p:cNvSpPr>
          <p:nvPr/>
        </p:nvSpPr>
        <p:spPr bwMode="auto">
          <a:xfrm>
            <a:off x="152400" y="1578114"/>
            <a:ext cx="84534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9pPr>
          </a:lstStyle>
          <a:p>
            <a:r>
              <a:rPr lang="en-US" altLang="en-US" b="0" dirty="0">
                <a:latin typeface="+mj-lt"/>
                <a:sym typeface="Symbol" charset="2"/>
              </a:rPr>
              <a:t>  • </a:t>
            </a:r>
            <a:r>
              <a:rPr lang="en-US" altLang="en-US" b="0" dirty="0">
                <a:solidFill>
                  <a:srgbClr val="CC0000"/>
                </a:solidFill>
                <a:latin typeface="+mj-lt"/>
                <a:sym typeface="Symbol" charset="2"/>
              </a:rPr>
              <a:t>transmission line discontinuities</a:t>
            </a:r>
            <a:br>
              <a:rPr lang="en-US" altLang="en-US" b="0" dirty="0">
                <a:latin typeface="+mj-lt"/>
                <a:sym typeface="Symbol" charset="2"/>
              </a:rPr>
            </a:br>
            <a:r>
              <a:rPr lang="en-US" altLang="en-US" b="0" dirty="0">
                <a:latin typeface="+mj-lt"/>
                <a:sym typeface="Symbol" charset="2"/>
              </a:rPr>
              <a:t>      </a:t>
            </a:r>
            <a:r>
              <a:rPr lang="en-US" altLang="en-US" sz="1800" b="0" dirty="0">
                <a:latin typeface="+mj-lt"/>
                <a:sym typeface="Symbol" charset="2"/>
              </a:rPr>
              <a:t>(reflections off of impedance mismatches and </a:t>
            </a:r>
            <a:r>
              <a:rPr lang="en-US" altLang="en-US" sz="1800" b="0">
                <a:latin typeface="+mj-lt"/>
                <a:sym typeface="Symbol" charset="2"/>
              </a:rPr>
              <a:t>terminations)</a:t>
            </a:r>
            <a:endParaRPr lang="en-US" altLang="en-US" sz="1800" b="0" dirty="0">
              <a:latin typeface="+mj-lt"/>
              <a:sym typeface="Symbol" charset="2"/>
            </a:endParaRPr>
          </a:p>
        </p:txBody>
      </p:sp>
      <p:sp>
        <p:nvSpPr>
          <p:cNvPr id="40965" name="Text Box 10"/>
          <p:cNvSpPr txBox="1">
            <a:spLocks noChangeArrowheads="1"/>
          </p:cNvSpPr>
          <p:nvPr/>
        </p:nvSpPr>
        <p:spPr bwMode="auto">
          <a:xfrm>
            <a:off x="7715250" y="3073400"/>
            <a:ext cx="13436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ekton Pro" charset="0"/>
                <a:ea typeface="ＭＳ Ｐゴシック" charset="-128"/>
              </a:defRPr>
            </a:lvl9pPr>
          </a:lstStyle>
          <a:p>
            <a:r>
              <a:rPr lang="en-US" altLang="en-US" sz="1200" b="0">
                <a:latin typeface="+mj-lt"/>
              </a:rPr>
              <a:t>[Dally]Fig. 6-17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304800" y="3389312"/>
            <a:ext cx="3962400" cy="3394075"/>
            <a:chOff x="288" y="2135"/>
            <a:chExt cx="2496" cy="2138"/>
          </a:xfrm>
        </p:grpSpPr>
        <p:pic>
          <p:nvPicPr>
            <p:cNvPr id="40974" name="Picture 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" y="2668"/>
              <a:ext cx="1481" cy="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75" name="Text Box 5"/>
            <p:cNvSpPr txBox="1">
              <a:spLocks noChangeArrowheads="1"/>
            </p:cNvSpPr>
            <p:nvPr/>
          </p:nvSpPr>
          <p:spPr bwMode="auto">
            <a:xfrm>
              <a:off x="288" y="2135"/>
              <a:ext cx="2496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9pPr>
            </a:lstStyle>
            <a:p>
              <a:r>
                <a:rPr lang="en-US" altLang="en-US" b="0">
                  <a:latin typeface="+mj-lt"/>
                  <a:sym typeface="Symbol" charset="2"/>
                </a:rPr>
                <a:t>• </a:t>
              </a:r>
              <a:r>
                <a:rPr lang="en-US" altLang="en-US" b="0">
                  <a:solidFill>
                    <a:srgbClr val="CC0000"/>
                  </a:solidFill>
                  <a:latin typeface="+mj-lt"/>
                  <a:sym typeface="Symbol" charset="2"/>
                </a:rPr>
                <a:t>charge storage in RC circuit</a:t>
              </a:r>
            </a:p>
            <a:p>
              <a:r>
                <a:rPr lang="en-US" altLang="en-US" sz="1800" b="0" dirty="0">
                  <a:latin typeface="+mj-lt"/>
                  <a:sym typeface="Symbol" charset="2"/>
                </a:rPr>
                <a:t>(narrow pulses are lost due to incomplete transitions)</a:t>
              </a:r>
            </a:p>
          </p:txBody>
        </p:sp>
        <p:pic>
          <p:nvPicPr>
            <p:cNvPr id="40976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3194"/>
              <a:ext cx="1729" cy="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77" name="Text Box 14"/>
            <p:cNvSpPr txBox="1">
              <a:spLocks noChangeArrowheads="1"/>
            </p:cNvSpPr>
            <p:nvPr/>
          </p:nvSpPr>
          <p:spPr bwMode="auto">
            <a:xfrm>
              <a:off x="1699" y="3022"/>
              <a:ext cx="84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9pPr>
            </a:lstStyle>
            <a:p>
              <a:r>
                <a:rPr lang="en-US" altLang="en-US" sz="1200" b="0">
                  <a:latin typeface="+mj-lt"/>
                </a:rPr>
                <a:t>[Dally]Fig. 6-19</a:t>
              </a:r>
            </a:p>
          </p:txBody>
        </p:sp>
        <p:sp>
          <p:nvSpPr>
            <p:cNvPr id="40978" name="Text Box 15"/>
            <p:cNvSpPr txBox="1">
              <a:spLocks noChangeArrowheads="1"/>
            </p:cNvSpPr>
            <p:nvPr/>
          </p:nvSpPr>
          <p:spPr bwMode="auto">
            <a:xfrm>
              <a:off x="1699" y="4099"/>
              <a:ext cx="84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9pPr>
            </a:lstStyle>
            <a:p>
              <a:r>
                <a:rPr lang="en-US" altLang="en-US" sz="1200" b="0">
                  <a:latin typeface="+mj-lt"/>
                </a:rPr>
                <a:t>[Dally]Fig. 6-20</a:t>
              </a:r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4038600" y="3409950"/>
            <a:ext cx="5020171" cy="1771650"/>
            <a:chOff x="2688" y="2112"/>
            <a:chExt cx="3058" cy="1116"/>
          </a:xfrm>
        </p:grpSpPr>
        <p:sp>
          <p:nvSpPr>
            <p:cNvPr id="40971" name="Text Box 6"/>
            <p:cNvSpPr txBox="1">
              <a:spLocks noChangeArrowheads="1"/>
            </p:cNvSpPr>
            <p:nvPr/>
          </p:nvSpPr>
          <p:spPr bwMode="auto">
            <a:xfrm>
              <a:off x="2688" y="2112"/>
              <a:ext cx="305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9pPr>
            </a:lstStyle>
            <a:p>
              <a:r>
                <a:rPr lang="en-US" altLang="en-US" b="0" dirty="0">
                  <a:latin typeface="+mj-lt"/>
                  <a:sym typeface="Symbol" charset="2"/>
                </a:rPr>
                <a:t> • </a:t>
              </a:r>
              <a:r>
                <a:rPr lang="en-US" altLang="en-US" b="0" dirty="0">
                  <a:solidFill>
                    <a:srgbClr val="CC0000"/>
                  </a:solidFill>
                  <a:latin typeface="+mj-lt"/>
                  <a:sym typeface="Symbol" charset="2"/>
                </a:rPr>
                <a:t>RLC ringing</a:t>
              </a:r>
              <a:r>
                <a:rPr lang="en-US" altLang="en-US" b="0" dirty="0">
                  <a:latin typeface="+mj-lt"/>
                  <a:sym typeface="Symbol" charset="2"/>
                </a:rPr>
                <a:t> </a:t>
              </a:r>
              <a:r>
                <a:rPr lang="en-US" altLang="en-US" sz="1800" b="0" dirty="0">
                  <a:latin typeface="+mj-lt"/>
                  <a:sym typeface="Symbol" charset="2"/>
                </a:rPr>
                <a:t>(triggered by voltage </a:t>
              </a:r>
              <a:r>
                <a:rPr lang="en-US" altLang="ja-JP" sz="1800" b="0" dirty="0">
                  <a:latin typeface="+mj-lt"/>
                  <a:sym typeface="Symbol" charset="2"/>
                </a:rPr>
                <a:t>steps)</a:t>
              </a:r>
              <a:endParaRPr lang="en-US" altLang="en-US" sz="1800" b="0" dirty="0">
                <a:latin typeface="+mj-lt"/>
                <a:sym typeface="Symbol" charset="2"/>
              </a:endParaRPr>
            </a:p>
          </p:txBody>
        </p:sp>
        <p:pic>
          <p:nvPicPr>
            <p:cNvPr id="40972" name="Picture 1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2362"/>
              <a:ext cx="965" cy="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73" name="Picture 1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7" y="2848"/>
              <a:ext cx="2292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4460713" y="5257800"/>
            <a:ext cx="4302287" cy="719138"/>
            <a:chOff x="3072" y="3504"/>
            <a:chExt cx="2244" cy="453"/>
          </a:xfrm>
        </p:grpSpPr>
        <p:sp>
          <p:nvSpPr>
            <p:cNvPr id="251922" name="Rectangle 18"/>
            <p:cNvSpPr>
              <a:spLocks noChangeArrowheads="1"/>
            </p:cNvSpPr>
            <p:nvPr/>
          </p:nvSpPr>
          <p:spPr bwMode="auto">
            <a:xfrm>
              <a:off x="3072" y="3504"/>
              <a:ext cx="2244" cy="44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j-lt"/>
                <a:ea typeface="+mn-ea"/>
              </a:endParaRPr>
            </a:p>
          </p:txBody>
        </p:sp>
        <p:sp>
          <p:nvSpPr>
            <p:cNvPr id="40970" name="Text Box 17"/>
            <p:cNvSpPr txBox="1">
              <a:spLocks noChangeArrowheads="1"/>
            </p:cNvSpPr>
            <p:nvPr/>
          </p:nvSpPr>
          <p:spPr bwMode="auto">
            <a:xfrm>
              <a:off x="3072" y="3511"/>
              <a:ext cx="2244" cy="44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Tekton Pro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b="0" dirty="0">
                  <a:latin typeface="+mj-lt"/>
                </a:rPr>
                <a:t>Fix: slower operation, limiting</a:t>
              </a:r>
            </a:p>
            <a:p>
              <a:pPr algn="ctr"/>
              <a:r>
                <a:rPr lang="en-US" altLang="en-US" b="0" dirty="0">
                  <a:latin typeface="+mj-lt"/>
                </a:rPr>
                <a:t>voltage swings and slew rates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40713" y="1025495"/>
            <a:ext cx="846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>
                <a:latin typeface="+mj-lt"/>
                <a:sym typeface="Symbol" charset="2"/>
              </a:rPr>
              <a:t>∆V from energy storage left over from earlier signaling on the wire: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54879" y="6172200"/>
            <a:ext cx="4812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Dally, W.J., </a:t>
            </a:r>
            <a:r>
              <a:rPr lang="en-US" sz="1600" dirty="0" err="1">
                <a:latin typeface="+mn-lt"/>
              </a:rPr>
              <a:t>Poulton</a:t>
            </a:r>
            <a:r>
              <a:rPr lang="en-US" sz="1600" dirty="0">
                <a:latin typeface="+mn-lt"/>
              </a:rPr>
              <a:t>, J. W., </a:t>
            </a:r>
            <a:r>
              <a:rPr lang="en-US" sz="1600" i="1" dirty="0">
                <a:latin typeface="+mn-lt"/>
              </a:rPr>
              <a:t>Digital Systems Engineering</a:t>
            </a:r>
            <a:r>
              <a:rPr lang="en-US" sz="1600" dirty="0">
                <a:latin typeface="+mn-lt"/>
              </a:rPr>
              <a:t>, 1998</a:t>
            </a:r>
            <a:endParaRPr lang="en-US" sz="1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917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ounded Rectangle 40"/>
          <p:cNvSpPr>
            <a:spLocks noChangeArrowheads="1"/>
          </p:cNvSpPr>
          <p:nvPr/>
        </p:nvSpPr>
        <p:spPr bwMode="auto">
          <a:xfrm>
            <a:off x="152400" y="1219200"/>
            <a:ext cx="4800600" cy="45974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stealth" w="med" len="med"/>
            <a:tailEnd type="stealth" w="med" len="med"/>
          </a:ln>
        </p:spPr>
        <p:txBody>
          <a:bodyPr>
            <a:spAutoFit/>
          </a:bodyPr>
          <a:lstStyle/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804863" y="1831975"/>
            <a:ext cx="0" cy="37338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>
            <a:off x="576263" y="5337175"/>
            <a:ext cx="33528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389" name="TextBox 11"/>
          <p:cNvSpPr txBox="1">
            <a:spLocks noChangeArrowheads="1"/>
          </p:cNvSpPr>
          <p:nvPr/>
        </p:nvSpPr>
        <p:spPr bwMode="auto">
          <a:xfrm>
            <a:off x="319088" y="1370013"/>
            <a:ext cx="10779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b="0" dirty="0">
                <a:latin typeface="+mj-lt"/>
              </a:rPr>
              <a:t>Space</a:t>
            </a:r>
          </a:p>
        </p:txBody>
      </p:sp>
      <p:sp>
        <p:nvSpPr>
          <p:cNvPr id="16390" name="TextBox 12"/>
          <p:cNvSpPr txBox="1">
            <a:spLocks noChangeArrowheads="1"/>
          </p:cNvSpPr>
          <p:nvPr/>
        </p:nvSpPr>
        <p:spPr bwMode="auto">
          <a:xfrm>
            <a:off x="3929063" y="5032375"/>
            <a:ext cx="930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b="0">
                <a:latin typeface="+mj-lt"/>
              </a:rPr>
              <a:t>Time</a:t>
            </a:r>
          </a:p>
        </p:txBody>
      </p:sp>
      <p:grpSp>
        <p:nvGrpSpPr>
          <p:cNvPr id="16391" name="Group 22"/>
          <p:cNvGrpSpPr>
            <a:grpSpLocks/>
          </p:cNvGrpSpPr>
          <p:nvPr/>
        </p:nvGrpSpPr>
        <p:grpSpPr bwMode="auto">
          <a:xfrm>
            <a:off x="1531938" y="2406650"/>
            <a:ext cx="557212" cy="1957388"/>
            <a:chOff x="1577984" y="1717665"/>
            <a:chExt cx="555616" cy="1958079"/>
          </a:xfrm>
        </p:grpSpPr>
        <p:cxnSp>
          <p:nvCxnSpPr>
            <p:cNvPr id="15" name="Straight Arrow Connector 14"/>
            <p:cNvCxnSpPr/>
            <p:nvPr/>
          </p:nvCxnSpPr>
          <p:spPr bwMode="auto">
            <a:xfrm flipV="1">
              <a:off x="2057618" y="2057510"/>
              <a:ext cx="0" cy="144831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Rounded Rectangle 18"/>
            <p:cNvSpPr/>
            <p:nvPr/>
          </p:nvSpPr>
          <p:spPr bwMode="auto">
            <a:xfrm>
              <a:off x="1981637" y="1905056"/>
              <a:ext cx="151963" cy="152454"/>
            </a:xfrm>
            <a:prstGeom prst="roundRect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404" name="TextBox 20"/>
            <p:cNvSpPr txBox="1">
              <a:spLocks noChangeArrowheads="1"/>
            </p:cNvSpPr>
            <p:nvPr/>
          </p:nvSpPr>
          <p:spPr bwMode="auto">
            <a:xfrm rot="16200000">
              <a:off x="783359" y="2512290"/>
              <a:ext cx="1958079" cy="368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0" i="1">
                  <a:latin typeface="+mj-lt"/>
                </a:rPr>
                <a:t>Communication</a:t>
              </a:r>
            </a:p>
          </p:txBody>
        </p:sp>
      </p:grpSp>
      <p:grpSp>
        <p:nvGrpSpPr>
          <p:cNvPr id="16392" name="Group 23"/>
          <p:cNvGrpSpPr>
            <a:grpSpLocks/>
          </p:cNvGrpSpPr>
          <p:nvPr/>
        </p:nvGrpSpPr>
        <p:grpSpPr bwMode="auto">
          <a:xfrm>
            <a:off x="2012950" y="4110038"/>
            <a:ext cx="1371600" cy="454025"/>
            <a:chOff x="2057400" y="3420979"/>
            <a:chExt cx="1371600" cy="453169"/>
          </a:xfrm>
        </p:grpSpPr>
        <p:cxnSp>
          <p:nvCxnSpPr>
            <p:cNvPr id="16" name="Straight Arrow Connector 15"/>
            <p:cNvCxnSpPr/>
            <p:nvPr/>
          </p:nvCxnSpPr>
          <p:spPr bwMode="auto">
            <a:xfrm>
              <a:off x="2057400" y="3504957"/>
              <a:ext cx="12192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Rounded Rectangle 19"/>
            <p:cNvSpPr/>
            <p:nvPr/>
          </p:nvSpPr>
          <p:spPr bwMode="auto">
            <a:xfrm>
              <a:off x="3276600" y="3420979"/>
              <a:ext cx="152400" cy="152113"/>
            </a:xfrm>
            <a:prstGeom prst="roundRect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401" name="TextBox 21"/>
            <p:cNvSpPr txBox="1">
              <a:spLocks noChangeArrowheads="1"/>
            </p:cNvSpPr>
            <p:nvPr/>
          </p:nvSpPr>
          <p:spPr bwMode="auto">
            <a:xfrm>
              <a:off x="2293938" y="3504957"/>
              <a:ext cx="1085850" cy="369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ekton Pro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0" i="1">
                  <a:latin typeface="+mj-lt"/>
                </a:rPr>
                <a:t>Storage</a:t>
              </a:r>
            </a:p>
          </p:txBody>
        </p:sp>
      </p:grpSp>
      <p:sp>
        <p:nvSpPr>
          <p:cNvPr id="18" name="Rounded Rectangle 17"/>
          <p:cNvSpPr/>
          <p:nvPr/>
        </p:nvSpPr>
        <p:spPr bwMode="auto">
          <a:xfrm>
            <a:off x="1936750" y="4110038"/>
            <a:ext cx="152400" cy="152400"/>
          </a:xfrm>
          <a:prstGeom prst="round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med"/>
            <a:tailEnd type="stealth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300">
              <a:solidFill>
                <a:srgbClr val="000000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6394" name="Group 29"/>
          <p:cNvGrpSpPr>
            <a:grpSpLocks/>
          </p:cNvGrpSpPr>
          <p:nvPr/>
        </p:nvGrpSpPr>
        <p:grpSpPr bwMode="auto">
          <a:xfrm>
            <a:off x="2089150" y="3051175"/>
            <a:ext cx="708025" cy="1058863"/>
            <a:chOff x="4953000" y="2294021"/>
            <a:chExt cx="707190" cy="1058779"/>
          </a:xfrm>
        </p:grpSpPr>
        <p:cxnSp>
          <p:nvCxnSpPr>
            <p:cNvPr id="26" name="Straight Arrow Connector 25"/>
            <p:cNvCxnSpPr/>
            <p:nvPr/>
          </p:nvCxnSpPr>
          <p:spPr bwMode="auto">
            <a:xfrm flipV="1">
              <a:off x="4953000" y="2446409"/>
              <a:ext cx="621566" cy="90639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Rounded Rectangle 26"/>
            <p:cNvSpPr/>
            <p:nvPr/>
          </p:nvSpPr>
          <p:spPr bwMode="auto">
            <a:xfrm>
              <a:off x="5507970" y="2294021"/>
              <a:ext cx="152220" cy="152388"/>
            </a:xfrm>
            <a:prstGeom prst="roundRect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 sz="300">
                <a:solidFill>
                  <a:srgbClr val="000000"/>
                </a:solidFill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6395" name="Rectangle 64"/>
          <p:cNvSpPr>
            <a:spLocks noChangeArrowheads="1"/>
          </p:cNvSpPr>
          <p:nvPr/>
        </p:nvSpPr>
        <p:spPr bwMode="auto">
          <a:xfrm>
            <a:off x="4572000" y="960438"/>
            <a:ext cx="4572000" cy="5157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6858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lang="en-US" altLang="en-US" sz="2000" dirty="0">
                <a:latin typeface="Bookman Old Style" charset="0"/>
              </a:rPr>
              <a:t>Fundamental Physical Constraints:</a:t>
            </a:r>
          </a:p>
          <a:p>
            <a:pPr eaLnBrk="1" hangingPunct="1">
              <a:lnSpc>
                <a:spcPct val="105000"/>
              </a:lnSpc>
            </a:pPr>
            <a:endParaRPr lang="en-US" altLang="en-US" sz="1800" dirty="0">
              <a:latin typeface="Bookman Old Style" charset="0"/>
            </a:endParaRPr>
          </a:p>
          <a:p>
            <a:pPr lvl="1" eaLnBrk="1" hangingPunct="1">
              <a:lnSpc>
                <a:spcPct val="105000"/>
              </a:lnSpc>
              <a:buFontTx/>
              <a:buChar char="•"/>
            </a:pPr>
            <a:r>
              <a:rPr lang="en-US" altLang="en-US" sz="2000" u="sng" dirty="0">
                <a:latin typeface="Bookman Old Style" charset="0"/>
              </a:rPr>
              <a:t>Bounds on propagation speeds</a:t>
            </a:r>
          </a:p>
          <a:p>
            <a:pPr lvl="2" eaLnBrk="1" hangingPunct="1">
              <a:lnSpc>
                <a:spcPct val="105000"/>
              </a:lnSpc>
              <a:buFont typeface="Wingdings" charset="2"/>
              <a:buChar char="§"/>
            </a:pPr>
            <a:r>
              <a:rPr lang="en-US" altLang="en-US" sz="1800" dirty="0">
                <a:latin typeface="Bookman Old Style" charset="0"/>
              </a:rPr>
              <a:t>Signals travel ~18cm</a:t>
            </a:r>
            <a:r>
              <a:rPr lang="en-US" altLang="ja-JP" sz="1800" dirty="0">
                <a:latin typeface="Bookman Old Style" charset="0"/>
              </a:rPr>
              <a:t>/ns</a:t>
            </a:r>
            <a:br>
              <a:rPr lang="en-US" altLang="ja-JP" sz="1800" dirty="0">
                <a:latin typeface="Bookman Old Style" charset="0"/>
              </a:rPr>
            </a:br>
            <a:r>
              <a:rPr lang="en-US" altLang="ja-JP" sz="1800" dirty="0">
                <a:latin typeface="Bookman Old Style" charset="0"/>
              </a:rPr>
              <a:t>on PCB</a:t>
            </a:r>
          </a:p>
          <a:p>
            <a:pPr eaLnBrk="1" hangingPunct="1">
              <a:lnSpc>
                <a:spcPct val="105000"/>
              </a:lnSpc>
            </a:pPr>
            <a:endParaRPr lang="en-US" altLang="en-US" sz="1800" dirty="0">
              <a:latin typeface="Bookman Old Style" charset="0"/>
            </a:endParaRPr>
          </a:p>
          <a:p>
            <a:pPr lvl="1" eaLnBrk="1" hangingPunct="1">
              <a:lnSpc>
                <a:spcPct val="105000"/>
              </a:lnSpc>
              <a:buFontTx/>
              <a:buChar char="•"/>
            </a:pPr>
            <a:r>
              <a:rPr lang="en-US" altLang="en-US" sz="2000" u="sng" dirty="0">
                <a:latin typeface="Bookman Old Style" charset="0"/>
              </a:rPr>
              <a:t>Bounds on device density</a:t>
            </a:r>
          </a:p>
          <a:p>
            <a:pPr lvl="2" eaLnBrk="1" hangingPunct="1">
              <a:lnSpc>
                <a:spcPct val="105000"/>
              </a:lnSpc>
              <a:buFont typeface="Wingdings" charset="2"/>
              <a:buChar char="§"/>
            </a:pPr>
            <a:r>
              <a:rPr lang="en-US" altLang="ja-JP" sz="1800" dirty="0">
                <a:latin typeface="Bookman Old Style" charset="0"/>
              </a:rPr>
              <a:t>Must be finite distances between components</a:t>
            </a:r>
          </a:p>
          <a:p>
            <a:pPr lvl="2" eaLnBrk="1" hangingPunct="1">
              <a:lnSpc>
                <a:spcPct val="105000"/>
              </a:lnSpc>
              <a:buFont typeface="Wingdings" charset="2"/>
              <a:buChar char="§"/>
            </a:pPr>
            <a:endParaRPr lang="en-US" altLang="ja-JP" sz="1800" dirty="0">
              <a:latin typeface="Bookman Old Style" charset="0"/>
            </a:endParaRPr>
          </a:p>
          <a:p>
            <a:pPr lvl="1" eaLnBrk="1" hangingPunct="1">
              <a:lnSpc>
                <a:spcPct val="105000"/>
              </a:lnSpc>
              <a:buFontTx/>
              <a:buChar char="•"/>
            </a:pPr>
            <a:r>
              <a:rPr lang="en-US" altLang="en-US" sz="2000" u="sng" dirty="0">
                <a:latin typeface="Bookman Old Style" charset="0"/>
              </a:rPr>
              <a:t>Bounds on flow of charge</a:t>
            </a:r>
          </a:p>
          <a:p>
            <a:pPr lvl="2" eaLnBrk="1" hangingPunct="1">
              <a:lnSpc>
                <a:spcPct val="105000"/>
              </a:lnSpc>
              <a:buFont typeface="Wingdings" charset="2"/>
              <a:buChar char="§"/>
            </a:pPr>
            <a:r>
              <a:rPr lang="en-US" altLang="ja-JP" sz="1800" dirty="0">
                <a:latin typeface="Bookman Old Style" charset="0"/>
              </a:rPr>
              <a:t>finite currents → finite rise/fall times</a:t>
            </a:r>
          </a:p>
          <a:p>
            <a:pPr lvl="2" eaLnBrk="1" hangingPunct="1">
              <a:lnSpc>
                <a:spcPct val="105000"/>
              </a:lnSpc>
              <a:buFont typeface="Wingdings" charset="2"/>
              <a:buChar char="§"/>
            </a:pPr>
            <a:r>
              <a:rPr lang="en-US" altLang="ja-JP" sz="1800" dirty="0">
                <a:latin typeface="Bookman Old Style" charset="0"/>
              </a:rPr>
              <a:t>wire delays depend on loading</a:t>
            </a:r>
          </a:p>
          <a:p>
            <a:pPr lvl="2" eaLnBrk="1" hangingPunct="1">
              <a:lnSpc>
                <a:spcPct val="105000"/>
              </a:lnSpc>
              <a:buFont typeface="Wingdings" charset="2"/>
              <a:buChar char="§"/>
            </a:pPr>
            <a:endParaRPr lang="en-US" altLang="ja-JP" sz="1800" dirty="0">
              <a:latin typeface="Bookman Old Style" charset="0"/>
            </a:endParaRPr>
          </a:p>
        </p:txBody>
      </p:sp>
      <p:sp>
        <p:nvSpPr>
          <p:cNvPr id="16396" name="TextBox 41"/>
          <p:cNvSpPr txBox="1">
            <a:spLocks noChangeArrowheads="1"/>
          </p:cNvSpPr>
          <p:nvPr/>
        </p:nvSpPr>
        <p:spPr bwMode="auto">
          <a:xfrm>
            <a:off x="269875" y="5772150"/>
            <a:ext cx="4454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0" dirty="0">
                <a:latin typeface="+mj-lt"/>
              </a:rPr>
              <a:t>Moving information in space/time</a:t>
            </a:r>
          </a:p>
        </p:txBody>
      </p:sp>
      <p:sp>
        <p:nvSpPr>
          <p:cNvPr id="2356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rebuchet MS" charset="0"/>
              </a:rPr>
              <a:t>Space &amp; Time Constraints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39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Placeholder 2"/>
          <p:cNvSpPr>
            <a:spLocks noGrp="1"/>
          </p:cNvSpPr>
          <p:nvPr>
            <p:ph type="body" sz="half" idx="1"/>
          </p:nvPr>
        </p:nvSpPr>
        <p:spPr>
          <a:xfrm>
            <a:off x="322263" y="1447800"/>
            <a:ext cx="4852987" cy="2057400"/>
          </a:xfrm>
        </p:spPr>
        <p:txBody>
          <a:bodyPr/>
          <a:lstStyle/>
          <a:p>
            <a:pPr marL="0" indent="0">
              <a:buFont typeface="Arial" charset="0"/>
              <a:buNone/>
              <a:defRPr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Our </a:t>
            </a:r>
            <a:r>
              <a:rPr lang="en-US" dirty="0" err="1">
                <a:latin typeface="+mj-lt"/>
                <a:ea typeface="ＭＳ Ｐゴシック" charset="0"/>
                <a:cs typeface="ＭＳ Ｐゴシック" charset="0"/>
              </a:rPr>
              <a:t>t</a:t>
            </a:r>
            <a:r>
              <a:rPr lang="en-US" baseline="-25000" dirty="0" err="1">
                <a:latin typeface="+mj-lt"/>
                <a:ea typeface="ＭＳ Ｐゴシック" charset="0"/>
                <a:cs typeface="ＭＳ Ｐゴシック" charset="0"/>
              </a:rPr>
              <a:t>pd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, </a:t>
            </a:r>
            <a:r>
              <a:rPr lang="en-US" dirty="0" err="1">
                <a:latin typeface="+mj-lt"/>
                <a:ea typeface="ＭＳ Ｐゴシック" charset="0"/>
                <a:cs typeface="ＭＳ Ｐゴシック" charset="0"/>
              </a:rPr>
              <a:t>t</a:t>
            </a:r>
            <a:r>
              <a:rPr lang="en-US" baseline="-25000" dirty="0" err="1">
                <a:latin typeface="+mj-lt"/>
                <a:ea typeface="ＭＳ Ｐゴシック" charset="0"/>
                <a:cs typeface="ＭＳ Ｐゴシック" charset="0"/>
              </a:rPr>
              <a:t>cd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 timing model</a:t>
            </a:r>
          </a:p>
          <a:p>
            <a:pPr marL="525463" lvl="1">
              <a:defRPr/>
            </a:pPr>
            <a:r>
              <a:rPr lang="en-US" dirty="0">
                <a:latin typeface="+mj-lt"/>
                <a:ea typeface="ＭＳ Ｐゴシック" charset="0"/>
              </a:rPr>
              <a:t>bundles delays into device specs</a:t>
            </a:r>
          </a:p>
          <a:p>
            <a:pPr marL="525463" lvl="1">
              <a:defRPr/>
            </a:pPr>
            <a:r>
              <a:rPr lang="en-US" dirty="0">
                <a:latin typeface="+mj-lt"/>
                <a:ea typeface="ＭＳ Ｐゴシック" charset="0"/>
              </a:rPr>
              <a:t>ignores loading, wire lengths</a:t>
            </a:r>
          </a:p>
        </p:txBody>
      </p:sp>
      <p:sp>
        <p:nvSpPr>
          <p:cNvPr id="17411" name="Text Placeholder 2"/>
          <p:cNvSpPr txBox="1">
            <a:spLocks/>
          </p:cNvSpPr>
          <p:nvPr/>
        </p:nvSpPr>
        <p:spPr bwMode="auto">
          <a:xfrm>
            <a:off x="2286000" y="3011488"/>
            <a:ext cx="6629400" cy="2057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>
                <a:latin typeface="Bookman Old Style" charset="0"/>
              </a:rPr>
              <a:t>Reality check:</a:t>
            </a:r>
          </a:p>
          <a:p>
            <a:pPr lvl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000">
                <a:latin typeface="Bookman Old Style" charset="0"/>
              </a:rPr>
              <a:t>long / heavily-loaded outputs will be slower</a:t>
            </a:r>
          </a:p>
          <a:p>
            <a:pPr lvl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000">
                <a:latin typeface="Bookman Old Style" charset="0"/>
              </a:rPr>
              <a:t>can bundle internal wire delays into t</a:t>
            </a:r>
            <a:r>
              <a:rPr lang="en-US" altLang="en-US" sz="2000" baseline="-25000">
                <a:latin typeface="Bookman Old Style" charset="0"/>
              </a:rPr>
              <a:t>pd</a:t>
            </a:r>
            <a:r>
              <a:rPr lang="en-US" altLang="en-US" sz="2000">
                <a:latin typeface="Bookman Old Style" charset="0"/>
              </a:rPr>
              <a:t> of a device; but external load matters!</a:t>
            </a:r>
          </a:p>
          <a:p>
            <a:pPr lvl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000">
                <a:latin typeface="Bookman Old Style" charset="0"/>
              </a:rPr>
              <a:t>partial fixes: buffers, distribution trees</a:t>
            </a:r>
          </a:p>
          <a:p>
            <a:pPr lvl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000">
                <a:latin typeface="Bookman Old Style" charset="0"/>
              </a:rPr>
              <a:t>optimizing performance requires attention to loading issues (You’ll see this in the design project!).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33400" y="3697288"/>
            <a:ext cx="1574800" cy="1266825"/>
            <a:chOff x="1046163" y="3697288"/>
            <a:chExt cx="1574883" cy="1266825"/>
          </a:xfrm>
        </p:grpSpPr>
        <p:grpSp>
          <p:nvGrpSpPr>
            <p:cNvPr id="24595" name="Group 45"/>
            <p:cNvGrpSpPr>
              <a:grpSpLocks/>
            </p:cNvGrpSpPr>
            <p:nvPr/>
          </p:nvGrpSpPr>
          <p:grpSpPr bwMode="auto">
            <a:xfrm>
              <a:off x="1046163" y="3697288"/>
              <a:ext cx="1476375" cy="1143000"/>
              <a:chOff x="2405063" y="1260475"/>
              <a:chExt cx="1476375" cy="1143000"/>
            </a:xfrm>
          </p:grpSpPr>
          <p:sp>
            <p:nvSpPr>
              <p:cNvPr id="17434" name="Line 48"/>
              <p:cNvSpPr>
                <a:spLocks noChangeShapeType="1"/>
              </p:cNvSpPr>
              <p:nvPr/>
            </p:nvSpPr>
            <p:spPr bwMode="auto">
              <a:xfrm>
                <a:off x="2405063" y="1436687"/>
                <a:ext cx="790617" cy="15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435" name="Line 49"/>
              <p:cNvSpPr>
                <a:spLocks noChangeShapeType="1"/>
              </p:cNvSpPr>
              <p:nvPr/>
            </p:nvSpPr>
            <p:spPr bwMode="auto">
              <a:xfrm>
                <a:off x="2405063" y="1893887"/>
                <a:ext cx="790617" cy="15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436" name="Line 50"/>
              <p:cNvSpPr>
                <a:spLocks noChangeShapeType="1"/>
              </p:cNvSpPr>
              <p:nvPr/>
            </p:nvSpPr>
            <p:spPr bwMode="auto">
              <a:xfrm>
                <a:off x="3424292" y="1665287"/>
                <a:ext cx="4572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437" name="Freeform 51"/>
              <p:cNvSpPr>
                <a:spLocks/>
              </p:cNvSpPr>
              <p:nvPr/>
            </p:nvSpPr>
            <p:spPr bwMode="auto">
              <a:xfrm>
                <a:off x="2420939" y="1970087"/>
                <a:ext cx="927149" cy="433388"/>
              </a:xfrm>
              <a:custGeom>
                <a:avLst/>
                <a:gdLst>
                  <a:gd name="T0" fmla="*/ 0 w 384"/>
                  <a:gd name="T1" fmla="*/ 2147483647 h 288"/>
                  <a:gd name="T2" fmla="*/ 2147483647 w 384"/>
                  <a:gd name="T3" fmla="*/ 2147483647 h 288"/>
                  <a:gd name="T4" fmla="*/ 2147483647 w 384"/>
                  <a:gd name="T5" fmla="*/ 0 h 288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288"/>
                  <a:gd name="T11" fmla="*/ 384 w 384"/>
                  <a:gd name="T12" fmla="*/ 288 h 2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288">
                    <a:moveTo>
                      <a:pt x="0" y="288"/>
                    </a:moveTo>
                    <a:lnTo>
                      <a:pt x="384" y="288"/>
                    </a:lnTo>
                    <a:lnTo>
                      <a:pt x="384" y="0"/>
                    </a:lnTo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438" name="AutoShape 47"/>
              <p:cNvSpPr>
                <a:spLocks noChangeArrowheads="1"/>
              </p:cNvSpPr>
              <p:nvPr/>
            </p:nvSpPr>
            <p:spPr bwMode="auto">
              <a:xfrm rot="-5400000">
                <a:off x="2859135" y="1584319"/>
                <a:ext cx="876300" cy="228612"/>
              </a:xfrm>
              <a:custGeom>
                <a:avLst/>
                <a:gdLst>
                  <a:gd name="T0" fmla="*/ 2147483647 w 21600"/>
                  <a:gd name="T1" fmla="*/ 2147483647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00 h 21600"/>
                  <a:gd name="T14" fmla="*/ 17100 w 21600"/>
                  <a:gd name="T15" fmla="*/ 171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7428" name="Line 50"/>
            <p:cNvSpPr>
              <a:spLocks noChangeShapeType="1"/>
            </p:cNvSpPr>
            <p:nvPr/>
          </p:nvSpPr>
          <p:spPr bwMode="auto">
            <a:xfrm flipV="1">
              <a:off x="1371618" y="3730625"/>
              <a:ext cx="206386" cy="3365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24597" name="Group 1"/>
            <p:cNvGrpSpPr>
              <a:grpSpLocks/>
            </p:cNvGrpSpPr>
            <p:nvPr/>
          </p:nvGrpSpPr>
          <p:grpSpPr bwMode="auto">
            <a:xfrm>
              <a:off x="2167021" y="3725947"/>
              <a:ext cx="454025" cy="555625"/>
              <a:chOff x="2708275" y="4038600"/>
              <a:chExt cx="454025" cy="555625"/>
            </a:xfrm>
          </p:grpSpPr>
          <p:sp>
            <p:nvSpPr>
              <p:cNvPr id="17432" name="TextBox 54"/>
              <p:cNvSpPr txBox="1">
                <a:spLocks noChangeArrowheads="1"/>
              </p:cNvSpPr>
              <p:nvPr/>
            </p:nvSpPr>
            <p:spPr bwMode="auto">
              <a:xfrm>
                <a:off x="2708251" y="4038516"/>
                <a:ext cx="454049" cy="338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ekton Pro" charset="0"/>
                    <a:ea typeface="ＭＳ Ｐゴシック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600" b="0">
                    <a:latin typeface="+mj-lt"/>
                  </a:rPr>
                  <a:t>32</a:t>
                </a:r>
              </a:p>
            </p:txBody>
          </p:sp>
          <p:sp>
            <p:nvSpPr>
              <p:cNvPr id="17433" name="Line 50"/>
              <p:cNvSpPr>
                <a:spLocks noChangeShapeType="1"/>
              </p:cNvSpPr>
              <p:nvPr/>
            </p:nvSpPr>
            <p:spPr bwMode="auto">
              <a:xfrm flipV="1">
                <a:off x="2800331" y="4292516"/>
                <a:ext cx="206386" cy="30162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7430" name="Line 50"/>
            <p:cNvSpPr>
              <a:spLocks noChangeShapeType="1"/>
            </p:cNvSpPr>
            <p:nvPr/>
          </p:nvSpPr>
          <p:spPr bwMode="auto">
            <a:xfrm flipV="1">
              <a:off x="1371618" y="4162425"/>
              <a:ext cx="206386" cy="3365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431" name="Freeform 38"/>
            <p:cNvSpPr>
              <a:spLocks noChangeAspect="1"/>
            </p:cNvSpPr>
            <p:nvPr/>
          </p:nvSpPr>
          <p:spPr bwMode="auto">
            <a:xfrm>
              <a:off x="1371618" y="4716463"/>
              <a:ext cx="246075" cy="247650"/>
            </a:xfrm>
            <a:custGeom>
              <a:avLst/>
              <a:gdLst>
                <a:gd name="T0" fmla="*/ 2147483647 w 288"/>
                <a:gd name="T1" fmla="*/ 2147483647 h 288"/>
                <a:gd name="T2" fmla="*/ 0 w 288"/>
                <a:gd name="T3" fmla="*/ 0 h 288"/>
                <a:gd name="T4" fmla="*/ 0 w 288"/>
                <a:gd name="T5" fmla="*/ 2147483647 h 288"/>
                <a:gd name="T6" fmla="*/ 2147483647 w 288"/>
                <a:gd name="T7" fmla="*/ 2147483647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88"/>
                <a:gd name="T14" fmla="*/ 288 w 288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88">
                  <a:moveTo>
                    <a:pt x="288" y="144"/>
                  </a:moveTo>
                  <a:lnTo>
                    <a:pt x="0" y="0"/>
                  </a:lnTo>
                  <a:lnTo>
                    <a:pt x="0" y="288"/>
                  </a:lnTo>
                  <a:lnTo>
                    <a:pt x="288" y="144"/>
                  </a:lnTo>
                  <a:close/>
                </a:path>
              </a:pathLst>
            </a:custGeom>
            <a:solidFill>
              <a:srgbClr val="FF0000"/>
            </a:solidFill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4580" name="Group 75"/>
          <p:cNvGrpSpPr>
            <a:grpSpLocks/>
          </p:cNvGrpSpPr>
          <p:nvPr/>
        </p:nvGrpSpPr>
        <p:grpSpPr bwMode="auto">
          <a:xfrm>
            <a:off x="5097463" y="1838325"/>
            <a:ext cx="3740150" cy="615950"/>
            <a:chOff x="5111406" y="1728284"/>
            <a:chExt cx="3739826" cy="615209"/>
          </a:xfrm>
        </p:grpSpPr>
        <p:grpSp>
          <p:nvGrpSpPr>
            <p:cNvPr id="24583" name="Group 4"/>
            <p:cNvGrpSpPr>
              <a:grpSpLocks/>
            </p:cNvGrpSpPr>
            <p:nvPr/>
          </p:nvGrpSpPr>
          <p:grpSpPr bwMode="auto">
            <a:xfrm>
              <a:off x="5407874" y="1869736"/>
              <a:ext cx="3443358" cy="141832"/>
              <a:chOff x="1060" y="1776"/>
              <a:chExt cx="3496" cy="144"/>
            </a:xfrm>
          </p:grpSpPr>
          <p:sp>
            <p:nvSpPr>
              <p:cNvPr id="17425" name="Line 5"/>
              <p:cNvSpPr>
                <a:spLocks noChangeShapeType="1"/>
              </p:cNvSpPr>
              <p:nvPr/>
            </p:nvSpPr>
            <p:spPr bwMode="auto">
              <a:xfrm>
                <a:off x="1060" y="1776"/>
                <a:ext cx="3496" cy="0"/>
              </a:xfrm>
              <a:prstGeom prst="line">
                <a:avLst/>
              </a:prstGeom>
              <a:noFill/>
              <a:ln w="12700">
                <a:solidFill>
                  <a:srgbClr val="91919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426" name="Line 6"/>
              <p:cNvSpPr>
                <a:spLocks noChangeShapeType="1"/>
              </p:cNvSpPr>
              <p:nvPr/>
            </p:nvSpPr>
            <p:spPr bwMode="auto">
              <a:xfrm>
                <a:off x="1060" y="1922"/>
                <a:ext cx="3496" cy="0"/>
              </a:xfrm>
              <a:prstGeom prst="line">
                <a:avLst/>
              </a:prstGeom>
              <a:noFill/>
              <a:ln w="12700">
                <a:solidFill>
                  <a:srgbClr val="91919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7416" name="Rectangle 17"/>
            <p:cNvSpPr>
              <a:spLocks noChangeArrowheads="1"/>
            </p:cNvSpPr>
            <p:nvPr/>
          </p:nvSpPr>
          <p:spPr bwMode="auto">
            <a:xfrm>
              <a:off x="5111406" y="1728284"/>
              <a:ext cx="300011" cy="258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200">
                  <a:latin typeface="+mj-lt"/>
                  <a:ea typeface="ＭＳ Ｐゴシック" charset="0"/>
                  <a:cs typeface="ＭＳ Ｐゴシック" charset="0"/>
                </a:rPr>
                <a:t>A</a:t>
              </a:r>
            </a:p>
          </p:txBody>
        </p:sp>
        <p:grpSp>
          <p:nvGrpSpPr>
            <p:cNvPr id="24585" name="Group 18"/>
            <p:cNvGrpSpPr>
              <a:grpSpLocks/>
            </p:cNvGrpSpPr>
            <p:nvPr/>
          </p:nvGrpSpPr>
          <p:grpSpPr bwMode="auto">
            <a:xfrm>
              <a:off x="5407874" y="2200677"/>
              <a:ext cx="3443358" cy="141832"/>
              <a:chOff x="1060" y="2112"/>
              <a:chExt cx="3496" cy="144"/>
            </a:xfrm>
          </p:grpSpPr>
          <p:sp>
            <p:nvSpPr>
              <p:cNvPr id="17423" name="Line 19"/>
              <p:cNvSpPr>
                <a:spLocks noChangeShapeType="1"/>
              </p:cNvSpPr>
              <p:nvPr/>
            </p:nvSpPr>
            <p:spPr bwMode="auto">
              <a:xfrm>
                <a:off x="1060" y="2112"/>
                <a:ext cx="3496" cy="0"/>
              </a:xfrm>
              <a:prstGeom prst="line">
                <a:avLst/>
              </a:prstGeom>
              <a:noFill/>
              <a:ln w="12700">
                <a:solidFill>
                  <a:srgbClr val="91919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424" name="Line 20"/>
              <p:cNvSpPr>
                <a:spLocks noChangeShapeType="1"/>
              </p:cNvSpPr>
              <p:nvPr/>
            </p:nvSpPr>
            <p:spPr bwMode="auto">
              <a:xfrm>
                <a:off x="1060" y="2254"/>
                <a:ext cx="3496" cy="0"/>
              </a:xfrm>
              <a:prstGeom prst="line">
                <a:avLst/>
              </a:prstGeom>
              <a:noFill/>
              <a:ln w="12700">
                <a:solidFill>
                  <a:srgbClr val="91919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7418" name="Rectangle 21"/>
            <p:cNvSpPr>
              <a:spLocks noChangeArrowheads="1"/>
            </p:cNvSpPr>
            <p:nvPr/>
          </p:nvSpPr>
          <p:spPr bwMode="auto">
            <a:xfrm>
              <a:off x="5111406" y="2059673"/>
              <a:ext cx="296836" cy="258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200">
                  <a:latin typeface="+mj-lt"/>
                  <a:ea typeface="ＭＳ Ｐゴシック" charset="0"/>
                  <a:cs typeface="ＭＳ Ｐゴシック" charset="0"/>
                </a:rPr>
                <a:t>B</a:t>
              </a:r>
            </a:p>
          </p:txBody>
        </p:sp>
        <p:sp>
          <p:nvSpPr>
            <p:cNvPr id="2" name="Freeform 22"/>
            <p:cNvSpPr>
              <a:spLocks/>
            </p:cNvSpPr>
            <p:nvPr/>
          </p:nvSpPr>
          <p:spPr bwMode="auto">
            <a:xfrm>
              <a:off x="5924136" y="2200790"/>
              <a:ext cx="331758" cy="142703"/>
            </a:xfrm>
            <a:custGeom>
              <a:avLst/>
              <a:gdLst>
                <a:gd name="T0" fmla="*/ 0 w 337"/>
                <a:gd name="T1" fmla="*/ 2147483647 h 145"/>
                <a:gd name="T2" fmla="*/ 2147483647 w 337"/>
                <a:gd name="T3" fmla="*/ 0 h 145"/>
                <a:gd name="T4" fmla="*/ 2147483647 w 337"/>
                <a:gd name="T5" fmla="*/ 2147483647 h 145"/>
                <a:gd name="T6" fmla="*/ 2147483647 w 337"/>
                <a:gd name="T7" fmla="*/ 0 h 145"/>
                <a:gd name="T8" fmla="*/ 2147483647 w 337"/>
                <a:gd name="T9" fmla="*/ 2147483647 h 145"/>
                <a:gd name="T10" fmla="*/ 2147483647 w 337"/>
                <a:gd name="T11" fmla="*/ 0 h 145"/>
                <a:gd name="T12" fmla="*/ 2147483647 w 337"/>
                <a:gd name="T13" fmla="*/ 2147483647 h 145"/>
                <a:gd name="T14" fmla="*/ 2147483647 w 337"/>
                <a:gd name="T15" fmla="*/ 0 h 1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37"/>
                <a:gd name="T25" fmla="*/ 0 h 145"/>
                <a:gd name="T26" fmla="*/ 337 w 337"/>
                <a:gd name="T27" fmla="*/ 145 h 1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37" h="145">
                  <a:moveTo>
                    <a:pt x="0" y="144"/>
                  </a:moveTo>
                  <a:lnTo>
                    <a:pt x="48" y="0"/>
                  </a:lnTo>
                  <a:lnTo>
                    <a:pt x="96" y="144"/>
                  </a:lnTo>
                  <a:lnTo>
                    <a:pt x="144" y="0"/>
                  </a:lnTo>
                  <a:lnTo>
                    <a:pt x="192" y="144"/>
                  </a:lnTo>
                  <a:lnTo>
                    <a:pt x="240" y="0"/>
                  </a:lnTo>
                  <a:lnTo>
                    <a:pt x="288" y="144"/>
                  </a:lnTo>
                  <a:lnTo>
                    <a:pt x="336" y="0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420" name="Freeform 23"/>
            <p:cNvSpPr>
              <a:spLocks/>
            </p:cNvSpPr>
            <p:nvPr/>
          </p:nvSpPr>
          <p:spPr bwMode="auto">
            <a:xfrm>
              <a:off x="7436892" y="2200790"/>
              <a:ext cx="331759" cy="142703"/>
            </a:xfrm>
            <a:custGeom>
              <a:avLst/>
              <a:gdLst>
                <a:gd name="T0" fmla="*/ 0 w 337"/>
                <a:gd name="T1" fmla="*/ 0 h 145"/>
                <a:gd name="T2" fmla="*/ 2147483647 w 337"/>
                <a:gd name="T3" fmla="*/ 2147483647 h 145"/>
                <a:gd name="T4" fmla="*/ 2147483647 w 337"/>
                <a:gd name="T5" fmla="*/ 0 h 145"/>
                <a:gd name="T6" fmla="*/ 2147483647 w 337"/>
                <a:gd name="T7" fmla="*/ 2147483647 h 145"/>
                <a:gd name="T8" fmla="*/ 2147483647 w 337"/>
                <a:gd name="T9" fmla="*/ 0 h 145"/>
                <a:gd name="T10" fmla="*/ 2147483647 w 337"/>
                <a:gd name="T11" fmla="*/ 2147483647 h 145"/>
                <a:gd name="T12" fmla="*/ 2147483647 w 337"/>
                <a:gd name="T13" fmla="*/ 0 h 145"/>
                <a:gd name="T14" fmla="*/ 2147483647 w 337"/>
                <a:gd name="T15" fmla="*/ 2147483647 h 1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37"/>
                <a:gd name="T25" fmla="*/ 0 h 145"/>
                <a:gd name="T26" fmla="*/ 337 w 337"/>
                <a:gd name="T27" fmla="*/ 145 h 1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37" h="145">
                  <a:moveTo>
                    <a:pt x="0" y="0"/>
                  </a:moveTo>
                  <a:lnTo>
                    <a:pt x="48" y="144"/>
                  </a:lnTo>
                  <a:lnTo>
                    <a:pt x="96" y="0"/>
                  </a:lnTo>
                  <a:lnTo>
                    <a:pt x="144" y="144"/>
                  </a:lnTo>
                  <a:lnTo>
                    <a:pt x="192" y="0"/>
                  </a:lnTo>
                  <a:lnTo>
                    <a:pt x="240" y="144"/>
                  </a:lnTo>
                  <a:lnTo>
                    <a:pt x="288" y="0"/>
                  </a:lnTo>
                  <a:lnTo>
                    <a:pt x="336" y="144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421" name="Freeform 45"/>
            <p:cNvSpPr>
              <a:spLocks/>
            </p:cNvSpPr>
            <p:nvPr/>
          </p:nvSpPr>
          <p:spPr bwMode="auto">
            <a:xfrm>
              <a:off x="5498722" y="1869402"/>
              <a:ext cx="3215996" cy="142703"/>
            </a:xfrm>
            <a:custGeom>
              <a:avLst/>
              <a:gdLst>
                <a:gd name="T0" fmla="*/ 0 w 3265"/>
                <a:gd name="T1" fmla="*/ 2147483647 h 145"/>
                <a:gd name="T2" fmla="*/ 2147483647 w 3265"/>
                <a:gd name="T3" fmla="*/ 2147483647 h 145"/>
                <a:gd name="T4" fmla="*/ 2147483647 w 3265"/>
                <a:gd name="T5" fmla="*/ 0 h 145"/>
                <a:gd name="T6" fmla="*/ 2147483647 w 3265"/>
                <a:gd name="T7" fmla="*/ 0 h 145"/>
                <a:gd name="T8" fmla="*/ 2147483647 w 3265"/>
                <a:gd name="T9" fmla="*/ 2147483647 h 145"/>
                <a:gd name="T10" fmla="*/ 2147483647 w 3265"/>
                <a:gd name="T11" fmla="*/ 2147483647 h 1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65"/>
                <a:gd name="T19" fmla="*/ 0 h 145"/>
                <a:gd name="T20" fmla="*/ 3265 w 3265"/>
                <a:gd name="T21" fmla="*/ 145 h 1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65" h="145">
                  <a:moveTo>
                    <a:pt x="0" y="144"/>
                  </a:moveTo>
                  <a:lnTo>
                    <a:pt x="288" y="144"/>
                  </a:lnTo>
                  <a:lnTo>
                    <a:pt x="288" y="0"/>
                  </a:lnTo>
                  <a:lnTo>
                    <a:pt x="1776" y="0"/>
                  </a:lnTo>
                  <a:lnTo>
                    <a:pt x="1776" y="144"/>
                  </a:lnTo>
                  <a:lnTo>
                    <a:pt x="3264" y="144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422" name="Freeform 46"/>
            <p:cNvSpPr>
              <a:spLocks/>
            </p:cNvSpPr>
            <p:nvPr/>
          </p:nvSpPr>
          <p:spPr bwMode="auto">
            <a:xfrm>
              <a:off x="5498722" y="2200790"/>
              <a:ext cx="3215996" cy="142703"/>
            </a:xfrm>
            <a:custGeom>
              <a:avLst/>
              <a:gdLst>
                <a:gd name="T0" fmla="*/ 0 w 3265"/>
                <a:gd name="T1" fmla="*/ 0 h 145"/>
                <a:gd name="T2" fmla="*/ 2147483647 w 3265"/>
                <a:gd name="T3" fmla="*/ 0 h 145"/>
                <a:gd name="T4" fmla="*/ 2147483647 w 3265"/>
                <a:gd name="T5" fmla="*/ 2147483647 h 145"/>
                <a:gd name="T6" fmla="*/ 2147483647 w 3265"/>
                <a:gd name="T7" fmla="*/ 0 h 145"/>
                <a:gd name="T8" fmla="*/ 2147483647 w 3265"/>
                <a:gd name="T9" fmla="*/ 2147483647 h 145"/>
                <a:gd name="T10" fmla="*/ 2147483647 w 3265"/>
                <a:gd name="T11" fmla="*/ 0 h 145"/>
                <a:gd name="T12" fmla="*/ 2147483647 w 3265"/>
                <a:gd name="T13" fmla="*/ 2147483647 h 145"/>
                <a:gd name="T14" fmla="*/ 2147483647 w 3265"/>
                <a:gd name="T15" fmla="*/ 0 h 145"/>
                <a:gd name="T16" fmla="*/ 2147483647 w 3265"/>
                <a:gd name="T17" fmla="*/ 2147483647 h 145"/>
                <a:gd name="T18" fmla="*/ 2147483647 w 3265"/>
                <a:gd name="T19" fmla="*/ 2147483647 h 145"/>
                <a:gd name="T20" fmla="*/ 2147483647 w 3265"/>
                <a:gd name="T21" fmla="*/ 0 h 145"/>
                <a:gd name="T22" fmla="*/ 2147483647 w 3265"/>
                <a:gd name="T23" fmla="*/ 2147483647 h 145"/>
                <a:gd name="T24" fmla="*/ 2147483647 w 3265"/>
                <a:gd name="T25" fmla="*/ 0 h 145"/>
                <a:gd name="T26" fmla="*/ 2147483647 w 3265"/>
                <a:gd name="T27" fmla="*/ 2147483647 h 145"/>
                <a:gd name="T28" fmla="*/ 2147483647 w 3265"/>
                <a:gd name="T29" fmla="*/ 0 h 145"/>
                <a:gd name="T30" fmla="*/ 2147483647 w 3265"/>
                <a:gd name="T31" fmla="*/ 2147483647 h 145"/>
                <a:gd name="T32" fmla="*/ 2147483647 w 3265"/>
                <a:gd name="T33" fmla="*/ 0 h 145"/>
                <a:gd name="T34" fmla="*/ 2147483647 w 3265"/>
                <a:gd name="T35" fmla="*/ 0 h 14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265"/>
                <a:gd name="T55" fmla="*/ 0 h 145"/>
                <a:gd name="T56" fmla="*/ 3265 w 3265"/>
                <a:gd name="T57" fmla="*/ 145 h 14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265" h="145">
                  <a:moveTo>
                    <a:pt x="0" y="0"/>
                  </a:moveTo>
                  <a:lnTo>
                    <a:pt x="432" y="0"/>
                  </a:lnTo>
                  <a:lnTo>
                    <a:pt x="480" y="144"/>
                  </a:lnTo>
                  <a:lnTo>
                    <a:pt x="528" y="0"/>
                  </a:lnTo>
                  <a:lnTo>
                    <a:pt x="576" y="144"/>
                  </a:lnTo>
                  <a:lnTo>
                    <a:pt x="624" y="0"/>
                  </a:lnTo>
                  <a:lnTo>
                    <a:pt x="672" y="144"/>
                  </a:lnTo>
                  <a:lnTo>
                    <a:pt x="720" y="0"/>
                  </a:lnTo>
                  <a:lnTo>
                    <a:pt x="768" y="144"/>
                  </a:lnTo>
                  <a:lnTo>
                    <a:pt x="1968" y="144"/>
                  </a:lnTo>
                  <a:lnTo>
                    <a:pt x="2016" y="0"/>
                  </a:lnTo>
                  <a:lnTo>
                    <a:pt x="2064" y="144"/>
                  </a:lnTo>
                  <a:lnTo>
                    <a:pt x="2112" y="0"/>
                  </a:lnTo>
                  <a:lnTo>
                    <a:pt x="2160" y="144"/>
                  </a:lnTo>
                  <a:lnTo>
                    <a:pt x="2208" y="0"/>
                  </a:lnTo>
                  <a:lnTo>
                    <a:pt x="2256" y="144"/>
                  </a:lnTo>
                  <a:lnTo>
                    <a:pt x="2304" y="0"/>
                  </a:lnTo>
                  <a:lnTo>
                    <a:pt x="3264" y="0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7419" name="TextBox 76"/>
          <p:cNvSpPr txBox="1">
            <a:spLocks noChangeArrowheads="1"/>
          </p:cNvSpPr>
          <p:nvPr/>
        </p:nvSpPr>
        <p:spPr bwMode="auto">
          <a:xfrm>
            <a:off x="593725" y="6091238"/>
            <a:ext cx="8042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ekton Pro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b="0" dirty="0">
                <a:latin typeface="+mj-lt"/>
              </a:rPr>
              <a:t>Particularly problematic:  system-wide interconnect!</a:t>
            </a:r>
          </a:p>
        </p:txBody>
      </p:sp>
      <p:sp>
        <p:nvSpPr>
          <p:cNvPr id="2458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rebuchet MS" charset="0"/>
              </a:rPr>
              <a:t>Gates, Wires, &amp; Delays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/>
      <p:bldP spid="174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10225</TotalTime>
  <Words>2509</Words>
  <Application>Microsoft Macintosh PowerPoint</Application>
  <PresentationFormat>On-screen Show (4:3)</PresentationFormat>
  <Paragraphs>651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Bookman Old Style</vt:lpstr>
      <vt:lpstr>Calibri</vt:lpstr>
      <vt:lpstr>Cambria Math</vt:lpstr>
      <vt:lpstr>Dom Casual</vt:lpstr>
      <vt:lpstr>Gill Sans MT</vt:lpstr>
      <vt:lpstr>Helvetica</vt:lpstr>
      <vt:lpstr>Times</vt:lpstr>
      <vt:lpstr>Times New Roman</vt:lpstr>
      <vt:lpstr>Trebuchet MS</vt:lpstr>
      <vt:lpstr>Wingdings</vt:lpstr>
      <vt:lpstr>Office Theme</vt:lpstr>
      <vt:lpstr>20. System-level Communication</vt:lpstr>
      <vt:lpstr>Computer System Technologies</vt:lpstr>
      <vt:lpstr>Technology comes &amp; goes; interfaces last forever</vt:lpstr>
      <vt:lpstr>System Interfaces &amp; Modularity</vt:lpstr>
      <vt:lpstr>Buses, Interconnect, So…?</vt:lpstr>
      <vt:lpstr>Electrical Model for Real Wires</vt:lpstr>
      <vt:lpstr>Real-World Consequences</vt:lpstr>
      <vt:lpstr>Space &amp; Time Constraints</vt:lpstr>
      <vt:lpstr>Gates, Wires, &amp; Delays</vt:lpstr>
      <vt:lpstr>Interface Standard: Backplane Bus</vt:lpstr>
      <vt:lpstr>A Parallel Bus Transaction</vt:lpstr>
      <vt:lpstr>Bus Lines as Transmission Lines</vt:lpstr>
      <vt:lpstr>Meanwhile, Outside the Box…</vt:lpstr>
      <vt:lpstr>Lessons learned: single driver, point-to-point</vt:lpstr>
      <vt:lpstr>Lessons learned: clock recovery</vt:lpstr>
      <vt:lpstr>Serial, Point-to-Point Communications</vt:lpstr>
      <vt:lpstr>Improving on the bus: lessons learned from the network world</vt:lpstr>
      <vt:lpstr>Communications in Today’s Computers</vt:lpstr>
      <vt:lpstr>Example serial link: PCI Express (PCIe)</vt:lpstr>
      <vt:lpstr>Communication Topologies asymptotic cost/performance tradeoffs </vt:lpstr>
      <vt:lpstr>Quadratic-cost Topologies</vt:lpstr>
      <vt:lpstr>Mesh Topologies</vt:lpstr>
      <vt:lpstr>Logarithmic-latency Networks</vt:lpstr>
      <vt:lpstr>Communication Technologies: Latency</vt:lpstr>
      <vt:lpstr>Communications Futures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 Terman</dc:creator>
  <cp:lastModifiedBy>Christopher J Terman</cp:lastModifiedBy>
  <cp:revision>382</cp:revision>
  <cp:lastPrinted>2016-05-02T13:28:46Z</cp:lastPrinted>
  <dcterms:created xsi:type="dcterms:W3CDTF">2010-02-03T13:36:01Z</dcterms:created>
  <dcterms:modified xsi:type="dcterms:W3CDTF">2021-09-24T15:18:10Z</dcterms:modified>
</cp:coreProperties>
</file>